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7" r:id="rId2"/>
    <p:sldId id="256" r:id="rId3"/>
    <p:sldId id="258" r:id="rId4"/>
    <p:sldId id="264" r:id="rId5"/>
    <p:sldId id="259" r:id="rId6"/>
    <p:sldId id="265" r:id="rId7"/>
    <p:sldId id="491" r:id="rId8"/>
    <p:sldId id="507" r:id="rId9"/>
    <p:sldId id="260" r:id="rId10"/>
    <p:sldId id="266" r:id="rId11"/>
    <p:sldId id="261" r:id="rId12"/>
    <p:sldId id="500" r:id="rId13"/>
    <p:sldId id="262" r:id="rId14"/>
    <p:sldId id="502" r:id="rId15"/>
    <p:sldId id="506" r:id="rId16"/>
    <p:sldId id="501" r:id="rId17"/>
    <p:sldId id="503" r:id="rId18"/>
    <p:sldId id="505" r:id="rId19"/>
    <p:sldId id="263" r:id="rId20"/>
    <p:sldId id="504" r:id="rId2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11"/>
    <p:restoredTop sz="94852"/>
  </p:normalViewPr>
  <p:slideViewPr>
    <p:cSldViewPr snapToGrid="0">
      <p:cViewPr varScale="1">
        <p:scale>
          <a:sx n="118" d="100"/>
          <a:sy n="118" d="100"/>
        </p:scale>
        <p:origin x="208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E9AE26-9876-FB4D-B0F2-08207541F00E}" type="datetimeFigureOut">
              <a:rPr lang="es-CL" smtClean="0"/>
              <a:t>21-07-25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C1D2DC-1AB1-9841-BB9C-CAFB00338E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6255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372D58-0F3D-2051-C841-54F5EAA526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ECCB7F-3E71-A7ED-C34E-7ACF03494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A24314-24DD-407A-05AA-99A713CF6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134C-3D5F-4B4D-BB4E-E9BB1244B265}" type="datetime1">
              <a:rPr lang="es-CL" smtClean="0"/>
              <a:t>21-07-25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5BF78C-ECD0-36FD-5D17-E836894B4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0331EA-89EB-FE3D-F979-FCAE704B1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8795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88E634-57AB-A29B-68D2-0C08AC7F0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08A9F7F-B37F-6A37-280C-0B77078B30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BEDD3D-96B0-3F55-9B4C-74EB410FE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19606-553A-1A44-96CC-6B34C965C5EF}" type="datetime1">
              <a:rPr lang="es-CL" smtClean="0"/>
              <a:t>21-07-25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FB8CAA-ADD6-72B6-FD02-9AA05BDFB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0E08E1-679B-0D27-6C17-2A3216212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7481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75F0AC3-C59A-1A60-248A-0ACD6A8565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00E19E4-3462-1CE6-9A24-3E678A966B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F98BC0-E53E-77BA-82E4-1A5F164E0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A5588-CA8F-2548-BB1B-45F377BF777E}" type="datetime1">
              <a:rPr lang="es-CL" smtClean="0"/>
              <a:t>21-07-25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F4A90F-388C-9D09-F454-281453884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A98486-FE47-04FB-0107-A765A8967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1047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INTERIOR Timeline 1 Ligh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Q2"/>
          <p:cNvSpPr>
            <a:spLocks noGrp="1"/>
          </p:cNvSpPr>
          <p:nvPr>
            <p:ph type="body" sz="quarter" idx="21"/>
          </p:nvPr>
        </p:nvSpPr>
        <p:spPr>
          <a:xfrm>
            <a:off x="3361622" y="3178945"/>
            <a:ext cx="2616201" cy="500111"/>
          </a:xfrm>
          <a:prstGeom prst="rect">
            <a:avLst/>
          </a:prstGeom>
          <a:solidFill>
            <a:srgbClr val="000000"/>
          </a:solidFill>
        </p:spPr>
        <p:txBody>
          <a:bodyPr lIns="127000" tIns="127000" rIns="127000" bIns="127000">
            <a:noAutofit/>
          </a:bodyPr>
          <a:lstStyle>
            <a:lvl1pPr marL="0" indent="0" algn="ctr" defTabSz="412750">
              <a:lnSpc>
                <a:spcPct val="100000"/>
              </a:lnSpc>
              <a:buClrTx/>
              <a:buSzTx/>
              <a:buFontTx/>
              <a:buNone/>
              <a:defRPr sz="2000" spc="-20">
                <a:solidFill>
                  <a:srgbClr val="FFFFFF"/>
                </a:solidFill>
                <a:latin typeface="Snowflake Sans Black"/>
                <a:ea typeface="Snowflake Sans Black"/>
                <a:cs typeface="Snowflake Sans Black"/>
                <a:sym typeface="Snowflake Sans Black"/>
              </a:defRPr>
            </a:lvl1pPr>
          </a:lstStyle>
          <a:p>
            <a:r>
              <a:t>Q2</a:t>
            </a:r>
          </a:p>
        </p:txBody>
      </p:sp>
      <p:sp>
        <p:nvSpPr>
          <p:cNvPr id="793" name="Q1"/>
          <p:cNvSpPr>
            <a:spLocks noGrp="1"/>
          </p:cNvSpPr>
          <p:nvPr>
            <p:ph type="body" sz="quarter" idx="22"/>
          </p:nvPr>
        </p:nvSpPr>
        <p:spPr>
          <a:xfrm>
            <a:off x="486919" y="3178945"/>
            <a:ext cx="2616201" cy="500111"/>
          </a:xfrm>
          <a:prstGeom prst="rect">
            <a:avLst/>
          </a:prstGeom>
          <a:solidFill>
            <a:srgbClr val="000000"/>
          </a:solidFill>
        </p:spPr>
        <p:txBody>
          <a:bodyPr lIns="127000" tIns="127000" rIns="127000" bIns="127000">
            <a:noAutofit/>
          </a:bodyPr>
          <a:lstStyle>
            <a:lvl1pPr marL="0" indent="0" algn="ctr" defTabSz="412750">
              <a:lnSpc>
                <a:spcPct val="100000"/>
              </a:lnSpc>
              <a:buClrTx/>
              <a:buSzTx/>
              <a:buFontTx/>
              <a:buNone/>
              <a:defRPr sz="2000" spc="-20">
                <a:solidFill>
                  <a:srgbClr val="FFFFFF"/>
                </a:solidFill>
                <a:latin typeface="Snowflake Sans Black"/>
                <a:ea typeface="Snowflake Sans Black"/>
                <a:cs typeface="Snowflake Sans Black"/>
                <a:sym typeface="Snowflake Sans Black"/>
              </a:defRPr>
            </a:lvl1pPr>
          </a:lstStyle>
          <a:p>
            <a:r>
              <a:t>Q1</a:t>
            </a:r>
          </a:p>
        </p:txBody>
      </p:sp>
      <p:sp>
        <p:nvSpPr>
          <p:cNvPr id="794" name="Q3"/>
          <p:cNvSpPr>
            <a:spLocks noGrp="1"/>
          </p:cNvSpPr>
          <p:nvPr>
            <p:ph type="body" sz="quarter" idx="23"/>
          </p:nvPr>
        </p:nvSpPr>
        <p:spPr>
          <a:xfrm>
            <a:off x="6244343" y="3178945"/>
            <a:ext cx="2616201" cy="500111"/>
          </a:xfrm>
          <a:prstGeom prst="rect">
            <a:avLst/>
          </a:prstGeom>
          <a:solidFill>
            <a:srgbClr val="6CE7E2"/>
          </a:solidFill>
        </p:spPr>
        <p:txBody>
          <a:bodyPr lIns="127000" tIns="127000" rIns="127000" bIns="127000">
            <a:noAutofit/>
          </a:bodyPr>
          <a:lstStyle>
            <a:lvl1pPr marL="0" indent="0" algn="ctr" defTabSz="412750">
              <a:lnSpc>
                <a:spcPct val="100000"/>
              </a:lnSpc>
              <a:buClrTx/>
              <a:buSzTx/>
              <a:buFontTx/>
              <a:buNone/>
              <a:defRPr sz="2000" spc="-20">
                <a:latin typeface="Snowflake Sans Black"/>
                <a:ea typeface="Snowflake Sans Black"/>
                <a:cs typeface="Snowflake Sans Black"/>
                <a:sym typeface="Snowflake Sans Black"/>
              </a:defRPr>
            </a:lvl1pPr>
          </a:lstStyle>
          <a:p>
            <a:r>
              <a:t>Q3</a:t>
            </a:r>
          </a:p>
        </p:txBody>
      </p:sp>
      <p:sp>
        <p:nvSpPr>
          <p:cNvPr id="795" name="Q4"/>
          <p:cNvSpPr>
            <a:spLocks noGrp="1"/>
          </p:cNvSpPr>
          <p:nvPr>
            <p:ph type="body" sz="quarter" idx="24"/>
          </p:nvPr>
        </p:nvSpPr>
        <p:spPr>
          <a:xfrm>
            <a:off x="9111026" y="3178945"/>
            <a:ext cx="2616201" cy="500111"/>
          </a:xfrm>
          <a:prstGeom prst="rect">
            <a:avLst/>
          </a:prstGeom>
          <a:solidFill>
            <a:srgbClr val="000000"/>
          </a:solidFill>
        </p:spPr>
        <p:txBody>
          <a:bodyPr lIns="127000" tIns="127000" rIns="127000" bIns="127000">
            <a:noAutofit/>
          </a:bodyPr>
          <a:lstStyle>
            <a:lvl1pPr marL="0" indent="0" algn="ctr" defTabSz="412750">
              <a:lnSpc>
                <a:spcPct val="100000"/>
              </a:lnSpc>
              <a:buClrTx/>
              <a:buSzTx/>
              <a:buFontTx/>
              <a:buNone/>
              <a:defRPr sz="2000" spc="-20">
                <a:solidFill>
                  <a:srgbClr val="FFFFFF"/>
                </a:solidFill>
                <a:latin typeface="Snowflake Sans Black"/>
                <a:ea typeface="Snowflake Sans Black"/>
                <a:cs typeface="Snowflake Sans Black"/>
                <a:sym typeface="Snowflake Sans Black"/>
              </a:defRPr>
            </a:lvl1pPr>
          </a:lstStyle>
          <a:p>
            <a:r>
              <a:t>Q4</a:t>
            </a:r>
          </a:p>
        </p:txBody>
      </p:sp>
      <p:sp>
        <p:nvSpPr>
          <p:cNvPr id="796" name="Subhead lorem ipsum dolor"/>
          <p:cNvSpPr txBox="1">
            <a:spLocks noGrp="1"/>
          </p:cNvSpPr>
          <p:nvPr>
            <p:ph type="title" hasCustomPrompt="1"/>
          </p:nvPr>
        </p:nvSpPr>
        <p:spPr>
          <a:xfrm>
            <a:off x="471123" y="426208"/>
            <a:ext cx="9585661" cy="54610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defRPr sz="3250" spc="-65">
                <a:solidFill>
                  <a:srgbClr val="000000"/>
                </a:solidFill>
              </a:defRPr>
            </a:lvl1pPr>
          </a:lstStyle>
          <a:p>
            <a:r>
              <a:rPr dirty="0"/>
              <a:t>Subhead lorem ipsum dolor</a:t>
            </a:r>
          </a:p>
        </p:txBody>
      </p:sp>
      <p:pic>
        <p:nvPicPr>
          <p:cNvPr id="797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854" y="6268545"/>
            <a:ext cx="338825" cy="103912"/>
          </a:xfrm>
          <a:prstGeom prst="rect">
            <a:avLst/>
          </a:prstGeom>
          <a:ln w="12700">
            <a:miter lim="400000"/>
          </a:ln>
        </p:spPr>
      </p:pic>
      <p:sp>
        <p:nvSpPr>
          <p:cNvPr id="79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404462" y="6278290"/>
            <a:ext cx="317488" cy="171451"/>
          </a:xfrm>
          <a:prstGeom prst="rect">
            <a:avLst/>
          </a:prstGeom>
        </p:spPr>
        <p:txBody>
          <a:bodyPr anchor="t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  <p:sp>
        <p:nvSpPr>
          <p:cNvPr id="799" name="Lorem ipsum dolor sit amet, consec etur adip iscin elit. Suspe disse place rat, felis in biben dum trist ique, lectu magna fini bus dolor."/>
          <p:cNvSpPr txBox="1">
            <a:spLocks noGrp="1"/>
          </p:cNvSpPr>
          <p:nvPr>
            <p:ph type="body" sz="quarter" idx="25" hasCustomPrompt="1"/>
          </p:nvPr>
        </p:nvSpPr>
        <p:spPr>
          <a:xfrm>
            <a:off x="832779" y="4077841"/>
            <a:ext cx="2239130" cy="134832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defTabSz="412750">
              <a:lnSpc>
                <a:spcPct val="120000"/>
              </a:lnSpc>
              <a:buClrTx/>
              <a:buSzTx/>
              <a:buFontTx/>
              <a:buNone/>
              <a:defRPr sz="1000" spc="10"/>
            </a:lvl1pPr>
          </a:lstStyle>
          <a:p>
            <a:r>
              <a:t>Lorem ipsum dolor sit amet, consec etur adip iscin elit. Suspe disse place rat, felis in biben dum trist ique, lectu magna fini bus dolor.</a:t>
            </a:r>
          </a:p>
        </p:txBody>
      </p:sp>
      <p:sp>
        <p:nvSpPr>
          <p:cNvPr id="800" name="Lorem ipsum dolor sit amet, consec etur adip iscin elit. Suspe disse place rat, felis in biben dum trist ique, lectu magna fini bus dolor."/>
          <p:cNvSpPr txBox="1">
            <a:spLocks noGrp="1"/>
          </p:cNvSpPr>
          <p:nvPr>
            <p:ph type="body" sz="quarter" idx="26" hasCustomPrompt="1"/>
          </p:nvPr>
        </p:nvSpPr>
        <p:spPr>
          <a:xfrm>
            <a:off x="3681454" y="4077841"/>
            <a:ext cx="2239130" cy="134832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defTabSz="412750">
              <a:lnSpc>
                <a:spcPct val="120000"/>
              </a:lnSpc>
              <a:buClrTx/>
              <a:buSzTx/>
              <a:buFontTx/>
              <a:buNone/>
              <a:defRPr sz="1000" spc="10"/>
            </a:lvl1pPr>
          </a:lstStyle>
          <a:p>
            <a:r>
              <a:t>Lorem ipsum dolor sit amet, consec etur adip iscin elit. Suspe disse place rat, felis in biben dum trist ique, lectu magna fini bus dolor.</a:t>
            </a:r>
          </a:p>
        </p:txBody>
      </p:sp>
      <p:sp>
        <p:nvSpPr>
          <p:cNvPr id="801" name="Lorem ipsum dolor sit amet, consec etur adip iscin elit. Suspe disse place rat, felis in biben dum trist ique, lectu magna fini bus dolor."/>
          <p:cNvSpPr txBox="1">
            <a:spLocks noGrp="1"/>
          </p:cNvSpPr>
          <p:nvPr>
            <p:ph type="body" sz="quarter" idx="27" hasCustomPrompt="1"/>
          </p:nvPr>
        </p:nvSpPr>
        <p:spPr>
          <a:xfrm>
            <a:off x="6640318" y="1565214"/>
            <a:ext cx="2239130" cy="134832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defTabSz="412750">
              <a:lnSpc>
                <a:spcPct val="120000"/>
              </a:lnSpc>
              <a:buClrTx/>
              <a:buSzTx/>
              <a:buFontTx/>
              <a:buNone/>
              <a:defRPr sz="1000" spc="10"/>
            </a:lvl1pPr>
          </a:lstStyle>
          <a:p>
            <a:r>
              <a:t>Lorem ipsum dolor sit amet, consec etur adip iscin elit. Suspe disse place rat, felis in biben dum trist ique, lectu magna fini bus dolor.</a:t>
            </a:r>
          </a:p>
        </p:txBody>
      </p:sp>
      <p:sp>
        <p:nvSpPr>
          <p:cNvPr id="802" name="Lorem ipsum dolor sit amet, consec etur adip iscin elit. Suspe disse place rat, felis in biben dum trist ique, lectu magna fini bus dolor."/>
          <p:cNvSpPr txBox="1">
            <a:spLocks noGrp="1"/>
          </p:cNvSpPr>
          <p:nvPr>
            <p:ph type="body" sz="quarter" idx="28" hasCustomPrompt="1"/>
          </p:nvPr>
        </p:nvSpPr>
        <p:spPr>
          <a:xfrm>
            <a:off x="9466894" y="4077841"/>
            <a:ext cx="2239130" cy="134832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defTabSz="412750">
              <a:lnSpc>
                <a:spcPct val="120000"/>
              </a:lnSpc>
              <a:buClrTx/>
              <a:buSzTx/>
              <a:buFontTx/>
              <a:buNone/>
              <a:defRPr sz="1000" spc="10"/>
            </a:lvl1pPr>
          </a:lstStyle>
          <a:p>
            <a:r>
              <a:t>Lorem ipsum dolor sit amet, consec etur adip iscin elit. Suspe disse place rat, felis in biben dum trist ique, lectu magna fini bus dolor.</a:t>
            </a:r>
          </a:p>
        </p:txBody>
      </p:sp>
      <p:pic>
        <p:nvPicPr>
          <p:cNvPr id="803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204" y="6246646"/>
            <a:ext cx="667650" cy="19663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58684750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EBC391-E5FE-2C4A-7CBD-3015373CA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C1FDC3-4D1A-E4D7-4A1E-1B6DF2624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95E003-13B5-F91D-4E14-8E9F2987E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7BFF-6ADC-BF40-B113-F29A60301C68}" type="datetime1">
              <a:rPr lang="es-CL" smtClean="0"/>
              <a:t>21-07-25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BFA002-16C4-3D17-8058-F0C7A799D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02CFF2-3FF3-EBBC-B5DD-00ABC8262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354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350BCA-88B1-E522-84BE-F7C5BF9FA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01AD8B-2DA2-DD7E-8CB0-5661575DF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1C2575-7DC5-0062-C582-F9AB621DC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4CCB4-4B22-1B49-AA3D-1ABA343C4A55}" type="datetime1">
              <a:rPr lang="es-CL" smtClean="0"/>
              <a:t>21-07-25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1A4015-FC35-A364-1B86-E0DD17CD0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E638C2-358E-778D-B92C-10F5236EA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00556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F8DC86-1196-C772-2EDD-D4BFB9436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AD27B4-6691-6A2C-8346-C8647B503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E9B969C-7F86-D845-4F88-B942BC518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DD4189-F0BE-8AB0-4FFA-3C66C72BF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4FF6E-9A93-CB46-A557-ACB43F951CE7}" type="datetime1">
              <a:rPr lang="es-CL" smtClean="0"/>
              <a:t>21-07-25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F74633-02DD-450A-E598-BF7EBEDC0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DA8B07-CF15-4347-E7F5-4766EDC80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459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A82535-1FA8-5595-2DB0-2F99F3FF6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ABD11F-10CA-B597-59F9-7E6391E17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5154FD-3BD5-ED07-7AD4-4FCAB24E33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C4D6429-64D8-A600-CF11-11495CF175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85AA865-BF17-6361-4BDF-6FED09A258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CABBB1F-33D2-4F9E-60A7-634724363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4A90-E943-2945-892F-DA9A40F8D015}" type="datetime1">
              <a:rPr lang="es-CL" smtClean="0"/>
              <a:t>21-07-25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955B8ED-82A1-F292-09B8-7B988CEAC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BB55116-99E4-FDB4-1EFC-128BD9E38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1415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27343D-28B8-EA17-7574-2A91DD38E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9B5E3FE-8BBA-AA14-1F3A-70925AE47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8EA2-E99C-C046-9A51-20528601F6B5}" type="datetime1">
              <a:rPr lang="es-CL" smtClean="0"/>
              <a:t>21-07-25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3C4B304-A472-629C-B9ED-50EDD47CC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4F966B-2629-06D6-C5F6-12B2E883C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247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DE3B366-8EDC-2998-B532-76D55FDDA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6EA3-ADD3-CD42-8293-41A2B1C6131B}" type="datetime1">
              <a:rPr lang="es-CL" smtClean="0"/>
              <a:t>21-07-25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B321BE3-4B2F-CE32-326F-631319B93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365F00E-6A49-EDF3-BB25-A956D81F6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8966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570D60-7873-B1D8-89FB-9D6C0D0D8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BA2E3D-B7C4-E2C1-12F6-BA515E2A4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08EABEF-C868-F6CF-543D-87D1C93FA8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EFAC8F9-DB63-1A9C-83AB-3974470BB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B1DA-964D-F74D-A4DE-33D171629E66}" type="datetime1">
              <a:rPr lang="es-CL" smtClean="0"/>
              <a:t>21-07-25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4F63D46-0E7B-1038-9AE5-C2E777AD7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6EA7A3-3402-7451-F140-2827395BB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8900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8479E7-48CC-5BF9-DE4C-38F3E8EC5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FC3A84B-B3CF-B271-52F3-2876613E24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23DFC55-F7A7-38BE-FB03-BAE76042B6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EACC773-6E04-E500-B70D-543A4B055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B899C-FD4A-FB40-853C-FB0F8D7672C1}" type="datetime1">
              <a:rPr lang="es-CL" smtClean="0"/>
              <a:t>21-07-25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6068FA-0E5D-EC26-4152-D872054AA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2F745C-75F7-701B-4345-C185B4669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94646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631A232-8D75-9A95-2E82-F03649009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9632D8-6D58-6122-0EC2-3A4FB4123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38B606-0C83-A537-7BF7-3C8DEBBA51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C5C107-F451-2C47-B9A9-5CFFBFC67A73}" type="datetime1">
              <a:rPr lang="es-CL" smtClean="0"/>
              <a:t>21-07-25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2086C6-DFEC-F702-82C8-A250E6A31A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37F02A-021E-948F-6EB0-BB5DF1046B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8BD0D1-E071-9C44-8D30-95DE0578F91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008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664946F-53E3-229C-DB1A-A3755924C2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512" y="1420512"/>
            <a:ext cx="4016975" cy="401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7E930DF-15AC-527E-D272-EF1342E7D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9253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76CE4-D1D6-3646-D871-E7D867D3D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E1D095F5-E2A0-CC35-3366-C1D43279B6A4}"/>
              </a:ext>
            </a:extLst>
          </p:cNvPr>
          <p:cNvSpPr txBox="1"/>
          <p:nvPr/>
        </p:nvSpPr>
        <p:spPr>
          <a:xfrm>
            <a:off x="421693" y="391118"/>
            <a:ext cx="45079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400" b="1" dirty="0">
                <a:latin typeface="Montserrat" pitchFamily="2" charset="77"/>
              </a:rPr>
              <a:t>Redes sociales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F358CA87-A20C-6EC0-6A0F-03D7F2CBB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93" y="6337631"/>
            <a:ext cx="1483307" cy="12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84DFA0-4F3F-C21F-83C4-6D859EF20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10</a:t>
            </a:fld>
            <a:endParaRPr lang="es-CL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65DC747-AC3F-0F3F-BE17-80D35F3F376D}"/>
              </a:ext>
            </a:extLst>
          </p:cNvPr>
          <p:cNvSpPr txBox="1"/>
          <p:nvPr/>
        </p:nvSpPr>
        <p:spPr>
          <a:xfrm>
            <a:off x="421693" y="1316007"/>
            <a:ext cx="10932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Coordinar y supervisar la presencia digital de </a:t>
            </a:r>
            <a:r>
              <a:rPr lang="es-CL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GladStone</a:t>
            </a:r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 </a:t>
            </a:r>
            <a:r>
              <a:rPr lang="es-CL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Finance</a:t>
            </a:r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 en redes sociales (Facebook, Instagram, LinkedIn y TikTok), delegando su ejecución a un proveedor especializado, con contenido gráfico desarrollado de manera externa.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C70C4CE-010D-781D-4623-59D8960A412E}"/>
              </a:ext>
            </a:extLst>
          </p:cNvPr>
          <p:cNvSpPr txBox="1"/>
          <p:nvPr/>
        </p:nvSpPr>
        <p:spPr>
          <a:xfrm>
            <a:off x="421693" y="2924908"/>
            <a:ext cx="88655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Definición y entrega de briefing estratégico para proveedor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Coordinación y supervisión mensual de la ejecución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Revisión y aprobación de contenido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Supervisión del SAC y respuestas bajo lineamientos de marca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CA15F70-1B61-8692-35D4-F15D29FF4503}"/>
              </a:ext>
            </a:extLst>
          </p:cNvPr>
          <p:cNvSpPr txBox="1"/>
          <p:nvPr/>
        </p:nvSpPr>
        <p:spPr>
          <a:xfrm>
            <a:off x="421693" y="2371925"/>
            <a:ext cx="2231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>
                <a:latin typeface="Montserrat" pitchFamily="2" charset="77"/>
              </a:rPr>
              <a:t>Rol y actividades</a:t>
            </a:r>
          </a:p>
        </p:txBody>
      </p:sp>
    </p:spTree>
    <p:extLst>
      <p:ext uri="{BB962C8B-B14F-4D97-AF65-F5344CB8AC3E}">
        <p14:creationId xmlns:p14="http://schemas.microsoft.com/office/powerpoint/2010/main" val="2955813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9605D5-6395-F214-3FDA-CB81F1A63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476B8B14-1B26-11EE-9D75-36D829BD07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28" y="6353535"/>
            <a:ext cx="1487421" cy="128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94E31B3-57F6-8B49-DD49-33FC2957277C}"/>
              </a:ext>
            </a:extLst>
          </p:cNvPr>
          <p:cNvSpPr txBox="1"/>
          <p:nvPr/>
        </p:nvSpPr>
        <p:spPr>
          <a:xfrm>
            <a:off x="436628" y="375555"/>
            <a:ext cx="11817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800" b="1" dirty="0">
                <a:solidFill>
                  <a:schemeClr val="bg1"/>
                </a:solidFill>
                <a:latin typeface="Montserrat" pitchFamily="2" charset="77"/>
              </a:rPr>
              <a:t>4.0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B809CF6-883D-1903-ADBF-6ECC6FAE719B}"/>
              </a:ext>
            </a:extLst>
          </p:cNvPr>
          <p:cNvSpPr txBox="1"/>
          <p:nvPr/>
        </p:nvSpPr>
        <p:spPr>
          <a:xfrm>
            <a:off x="436628" y="3081316"/>
            <a:ext cx="942758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8000" b="1" dirty="0">
                <a:solidFill>
                  <a:schemeClr val="bg1"/>
                </a:solidFill>
                <a:latin typeface="Montserrat" pitchFamily="2" charset="77"/>
              </a:rPr>
              <a:t>Google/Meta </a:t>
            </a:r>
            <a:r>
              <a:rPr lang="es-CL" sz="8000" b="1" dirty="0" err="1">
                <a:solidFill>
                  <a:schemeClr val="bg1"/>
                </a:solidFill>
                <a:latin typeface="Montserrat" pitchFamily="2" charset="77"/>
              </a:rPr>
              <a:t>Ads</a:t>
            </a:r>
            <a:endParaRPr lang="es-CL" sz="8000" b="1" dirty="0">
              <a:solidFill>
                <a:schemeClr val="bg1"/>
              </a:solidFill>
              <a:latin typeface="Montserrat" pitchFamily="2" charset="77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3D17434-52E3-DFBB-A9D4-9BEE33501C6E}"/>
              </a:ext>
            </a:extLst>
          </p:cNvPr>
          <p:cNvSpPr txBox="1"/>
          <p:nvPr/>
        </p:nvSpPr>
        <p:spPr>
          <a:xfrm>
            <a:off x="482808" y="2476649"/>
            <a:ext cx="22124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000" dirty="0">
                <a:solidFill>
                  <a:schemeClr val="bg1"/>
                </a:solidFill>
                <a:latin typeface="Montserrat" pitchFamily="2" charset="77"/>
              </a:rPr>
              <a:t>Etapa 3: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DB17E9-06A6-604E-C45F-78327CA37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11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2695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24A839-9767-9396-8B67-2234E35DE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314073C8-44C8-3FC0-C9D4-5672484E5A7F}"/>
              </a:ext>
            </a:extLst>
          </p:cNvPr>
          <p:cNvSpPr txBox="1"/>
          <p:nvPr/>
        </p:nvSpPr>
        <p:spPr>
          <a:xfrm>
            <a:off x="421693" y="391118"/>
            <a:ext cx="526939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400" b="1" dirty="0">
                <a:latin typeface="Montserrat" pitchFamily="2" charset="77"/>
              </a:rPr>
              <a:t>Google/Meta </a:t>
            </a:r>
            <a:r>
              <a:rPr lang="es-CL" sz="4400" b="1" dirty="0" err="1">
                <a:latin typeface="Montserrat" pitchFamily="2" charset="77"/>
              </a:rPr>
              <a:t>Ads</a:t>
            </a:r>
            <a:endParaRPr lang="es-CL" sz="4400" b="1" dirty="0">
              <a:latin typeface="Montserrat" pitchFamily="2" charset="77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9D70054D-BFB6-7D7F-9F8A-1519E4E1A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93" y="6337631"/>
            <a:ext cx="1483307" cy="12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1477D0-DA85-00E7-C164-1F9D20A36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12</a:t>
            </a:fld>
            <a:endParaRPr lang="es-CL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647BEDA-B402-144F-7A09-74B66C555522}"/>
              </a:ext>
            </a:extLst>
          </p:cNvPr>
          <p:cNvSpPr txBox="1"/>
          <p:nvPr/>
        </p:nvSpPr>
        <p:spPr>
          <a:xfrm>
            <a:off x="421693" y="1316007"/>
            <a:ext cx="10932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Supervisar la implementación y optimización de campañas publicitarias (Google </a:t>
            </a:r>
            <a:r>
              <a:rPr lang="es-CL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Search</a:t>
            </a:r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 y Meta </a:t>
            </a:r>
            <a:r>
              <a:rPr lang="es-CL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Ads</a:t>
            </a:r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) a través de un proveedor especializado en performance media.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0A98104-127B-85FE-4949-330E0373DBDC}"/>
              </a:ext>
            </a:extLst>
          </p:cNvPr>
          <p:cNvSpPr txBox="1"/>
          <p:nvPr/>
        </p:nvSpPr>
        <p:spPr>
          <a:xfrm>
            <a:off x="421693" y="2924908"/>
            <a:ext cx="88655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Creación de briefing para campañas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Coordinación y revisión de campañas con proveedor externo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Supervisión mensual del rendimiento de </a:t>
            </a:r>
            <a:r>
              <a:rPr lang="es-CL" sz="1600" dirty="0" err="1">
                <a:latin typeface="Montserrat" pitchFamily="2" charset="77"/>
              </a:rPr>
              <a:t>KPI’s</a:t>
            </a:r>
            <a:r>
              <a:rPr lang="es-CL" sz="1600" dirty="0">
                <a:latin typeface="Montserrat" pitchFamily="2" charset="77"/>
              </a:rPr>
              <a:t> (CPC, CTR, CPL, ROAS)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Recomendaciones de optimización y ajustes presupuestarios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Validación y QA de campañas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668CC24-02B2-76DE-5C9D-7CB7D1A7A88C}"/>
              </a:ext>
            </a:extLst>
          </p:cNvPr>
          <p:cNvSpPr txBox="1"/>
          <p:nvPr/>
        </p:nvSpPr>
        <p:spPr>
          <a:xfrm>
            <a:off x="421693" y="2371925"/>
            <a:ext cx="2231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>
                <a:latin typeface="Montserrat" pitchFamily="2" charset="77"/>
              </a:rPr>
              <a:t>Rol y actividades</a:t>
            </a:r>
          </a:p>
        </p:txBody>
      </p:sp>
    </p:spTree>
    <p:extLst>
      <p:ext uri="{BB962C8B-B14F-4D97-AF65-F5344CB8AC3E}">
        <p14:creationId xmlns:p14="http://schemas.microsoft.com/office/powerpoint/2010/main" val="335858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D60BC3-9D70-8838-D060-243B6D484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549E6CDC-3107-B622-E77A-9FB8CB7B1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28" y="6353535"/>
            <a:ext cx="1487421" cy="128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F928246-9DC9-FD30-37C4-5BCC82404CB8}"/>
              </a:ext>
            </a:extLst>
          </p:cNvPr>
          <p:cNvSpPr txBox="1"/>
          <p:nvPr/>
        </p:nvSpPr>
        <p:spPr>
          <a:xfrm>
            <a:off x="436628" y="375555"/>
            <a:ext cx="11224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800" b="1" dirty="0">
                <a:solidFill>
                  <a:schemeClr val="bg1"/>
                </a:solidFill>
                <a:latin typeface="Montserrat" pitchFamily="2" charset="77"/>
              </a:rPr>
              <a:t>5.0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A473926-CE8C-BCD7-7A0A-C592EFFCD540}"/>
              </a:ext>
            </a:extLst>
          </p:cNvPr>
          <p:cNvSpPr txBox="1"/>
          <p:nvPr/>
        </p:nvSpPr>
        <p:spPr>
          <a:xfrm>
            <a:off x="436628" y="2767280"/>
            <a:ext cx="802174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8000" b="1" dirty="0">
                <a:solidFill>
                  <a:schemeClr val="bg1"/>
                </a:solidFill>
                <a:latin typeface="Montserrat" pitchFamily="2" charset="77"/>
              </a:rPr>
              <a:t>Diseño Gráfico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CCD49EB-F09A-FC49-4CB5-EC597E7D8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13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91495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AC057-6EFE-065F-C12B-F5139EABA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0AEA9B8-D0F6-7BCB-E59B-F23D94C98676}"/>
              </a:ext>
            </a:extLst>
          </p:cNvPr>
          <p:cNvSpPr txBox="1"/>
          <p:nvPr/>
        </p:nvSpPr>
        <p:spPr>
          <a:xfrm>
            <a:off x="421693" y="391118"/>
            <a:ext cx="44694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400" b="1" dirty="0">
                <a:latin typeface="Montserrat" pitchFamily="2" charset="77"/>
              </a:rPr>
              <a:t>Diseño gráfico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F632FB6E-76C5-CBCE-E8AF-E58C0F1620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93" y="6337631"/>
            <a:ext cx="1483307" cy="12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978898F-B990-FDF7-E192-3DC402894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14</a:t>
            </a:fld>
            <a:endParaRPr lang="es-CL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0C183E7-FD25-139D-E164-39EBC73DCB53}"/>
              </a:ext>
            </a:extLst>
          </p:cNvPr>
          <p:cNvSpPr txBox="1"/>
          <p:nvPr/>
        </p:nvSpPr>
        <p:spPr>
          <a:xfrm>
            <a:off x="421693" y="1316007"/>
            <a:ext cx="10932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Gestionar la producción gráfica de contenido visual mensual (Key </a:t>
            </a:r>
            <a:r>
              <a:rPr lang="es-CL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Visuals</a:t>
            </a:r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 y sus adaptaciones) mediante proveedor externo de diseño.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FBF0462-08D0-BADF-5951-C1ADB979D2C8}"/>
              </a:ext>
            </a:extLst>
          </p:cNvPr>
          <p:cNvSpPr txBox="1"/>
          <p:nvPr/>
        </p:nvSpPr>
        <p:spPr>
          <a:xfrm>
            <a:off x="421693" y="2924908"/>
            <a:ext cx="88655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Solicitud de KV (Key Visual) según estrategia de contenido definida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Coordinación con proveedor de diseño grafico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Validación creativa y QA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Gestión de </a:t>
            </a:r>
            <a:r>
              <a:rPr lang="es-CL" sz="1600" dirty="0" err="1">
                <a:latin typeface="Montserrat" pitchFamily="2" charset="77"/>
              </a:rPr>
              <a:t>feedbacks</a:t>
            </a:r>
            <a:r>
              <a:rPr lang="es-CL" sz="1600" dirty="0">
                <a:latin typeface="Montserrat" pitchFamily="2" charset="77"/>
              </a:rPr>
              <a:t> y ajustes necesarios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Entrega final a proveedor de </a:t>
            </a:r>
            <a:r>
              <a:rPr lang="es-CL" sz="1600" dirty="0" err="1">
                <a:latin typeface="Montserrat" pitchFamily="2" charset="77"/>
              </a:rPr>
              <a:t>Comunity</a:t>
            </a:r>
            <a:r>
              <a:rPr lang="es-CL" sz="1600" dirty="0">
                <a:latin typeface="Montserrat" pitchFamily="2" charset="77"/>
              </a:rPr>
              <a:t> Management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0EE40BA-C27E-A790-B77D-892BF1A06F86}"/>
              </a:ext>
            </a:extLst>
          </p:cNvPr>
          <p:cNvSpPr txBox="1"/>
          <p:nvPr/>
        </p:nvSpPr>
        <p:spPr>
          <a:xfrm>
            <a:off x="421693" y="2371925"/>
            <a:ext cx="2231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>
                <a:latin typeface="Montserrat" pitchFamily="2" charset="77"/>
              </a:rPr>
              <a:t>Rol y actividades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6BF8AC3-C4A9-93D4-09AF-E31C70C6DA10}"/>
              </a:ext>
            </a:extLst>
          </p:cNvPr>
          <p:cNvSpPr txBox="1"/>
          <p:nvPr/>
        </p:nvSpPr>
        <p:spPr>
          <a:xfrm>
            <a:off x="421693" y="4429325"/>
            <a:ext cx="186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>
                <a:latin typeface="Montserrat" pitchFamily="2" charset="77"/>
              </a:rPr>
              <a:t>Considerando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23F4F7B-CBF8-0645-2F86-00DAEC52DBD3}"/>
              </a:ext>
            </a:extLst>
          </p:cNvPr>
          <p:cNvSpPr txBox="1"/>
          <p:nvPr/>
        </p:nvSpPr>
        <p:spPr>
          <a:xfrm>
            <a:off x="421693" y="4949650"/>
            <a:ext cx="8865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12 KV Mensuales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2 adaptaciones por KV (Horizontal y Vertical)</a:t>
            </a:r>
          </a:p>
        </p:txBody>
      </p:sp>
    </p:spTree>
    <p:extLst>
      <p:ext uri="{BB962C8B-B14F-4D97-AF65-F5344CB8AC3E}">
        <p14:creationId xmlns:p14="http://schemas.microsoft.com/office/powerpoint/2010/main" val="1984714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BC1A3-47EC-BDB8-AF45-0D7481D45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99E1DDF-CED3-F56F-3896-4A6FCFDDA398}"/>
              </a:ext>
            </a:extLst>
          </p:cNvPr>
          <p:cNvSpPr txBox="1"/>
          <p:nvPr/>
        </p:nvSpPr>
        <p:spPr>
          <a:xfrm>
            <a:off x="421693" y="391118"/>
            <a:ext cx="32159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400" b="1" dirty="0">
                <a:latin typeface="Montserrat" pitchFamily="2" charset="77"/>
              </a:rPr>
              <a:t>Diseño KV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BF581AF9-76B6-3142-2644-698E9523D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93" y="6337631"/>
            <a:ext cx="1483307" cy="12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BAE657-9D2F-1818-AB6F-D1AE18DC4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15</a:t>
            </a:fld>
            <a:endParaRPr lang="es-CL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E05C671-71AE-6235-6757-EF5982C3BB62}"/>
              </a:ext>
            </a:extLst>
          </p:cNvPr>
          <p:cNvSpPr txBox="1"/>
          <p:nvPr/>
        </p:nvSpPr>
        <p:spPr>
          <a:xfrm>
            <a:off x="421693" y="1316007"/>
            <a:ext cx="10932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Diseño y desarrollo de piezas graficas para redes sociales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72E12A3-8561-F9BC-E503-961DD487F0C3}"/>
              </a:ext>
            </a:extLst>
          </p:cNvPr>
          <p:cNvSpPr txBox="1"/>
          <p:nvPr/>
        </p:nvSpPr>
        <p:spPr>
          <a:xfrm>
            <a:off x="421693" y="2924908"/>
            <a:ext cx="88655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Diseño de KV para RRSS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3 ajustes máximo por KV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Adaptaciones a 16:9, 1:1, 4:5, 2:3, 9:16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49FA9BC-6510-615E-8815-B3F0B7F7FECF}"/>
              </a:ext>
            </a:extLst>
          </p:cNvPr>
          <p:cNvSpPr txBox="1"/>
          <p:nvPr/>
        </p:nvSpPr>
        <p:spPr>
          <a:xfrm>
            <a:off x="421693" y="2371925"/>
            <a:ext cx="106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>
                <a:latin typeface="Montserrat" pitchFamily="2" charset="77"/>
              </a:rPr>
              <a:t>Incluye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840F31A-21E0-466C-AD8C-C1043D223F61}"/>
              </a:ext>
            </a:extLst>
          </p:cNvPr>
          <p:cNvSpPr txBox="1"/>
          <p:nvPr/>
        </p:nvSpPr>
        <p:spPr>
          <a:xfrm>
            <a:off x="421693" y="4429325"/>
            <a:ext cx="1072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>
                <a:latin typeface="Montserrat" pitchFamily="2" charset="77"/>
              </a:rPr>
              <a:t>Valores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E93E35C-D5B5-780E-4B1F-B5178161BC51}"/>
              </a:ext>
            </a:extLst>
          </p:cNvPr>
          <p:cNvSpPr txBox="1"/>
          <p:nvPr/>
        </p:nvSpPr>
        <p:spPr>
          <a:xfrm>
            <a:off x="421693" y="4949650"/>
            <a:ext cx="88655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1 KV $30.000 CLP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4 KV $120.000 CLP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12 KV $360.000 CLP</a:t>
            </a:r>
          </a:p>
        </p:txBody>
      </p:sp>
    </p:spTree>
    <p:extLst>
      <p:ext uri="{BB962C8B-B14F-4D97-AF65-F5344CB8AC3E}">
        <p14:creationId xmlns:p14="http://schemas.microsoft.com/office/powerpoint/2010/main" val="4584213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24FFF0-678E-2B4F-EF91-21C206A89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2C4824FB-48B0-E6FB-B36A-24DD73DD96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28" y="6353535"/>
            <a:ext cx="1487421" cy="128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0333FDD8-1C43-577A-262C-6829C64630BF}"/>
              </a:ext>
            </a:extLst>
          </p:cNvPr>
          <p:cNvSpPr txBox="1"/>
          <p:nvPr/>
        </p:nvSpPr>
        <p:spPr>
          <a:xfrm>
            <a:off x="436628" y="375555"/>
            <a:ext cx="11496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800" b="1" dirty="0">
                <a:solidFill>
                  <a:schemeClr val="bg1"/>
                </a:solidFill>
                <a:latin typeface="Montserrat" pitchFamily="2" charset="77"/>
              </a:rPr>
              <a:t>6.0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6557792-3BE2-5006-F589-8B0011A4BDC4}"/>
              </a:ext>
            </a:extLst>
          </p:cNvPr>
          <p:cNvSpPr txBox="1"/>
          <p:nvPr/>
        </p:nvSpPr>
        <p:spPr>
          <a:xfrm>
            <a:off x="436628" y="2767280"/>
            <a:ext cx="1067311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8000" b="1" dirty="0">
                <a:solidFill>
                  <a:schemeClr val="bg1"/>
                </a:solidFill>
                <a:latin typeface="Montserrat" pitchFamily="2" charset="77"/>
              </a:rPr>
              <a:t>Resumen de costos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0C3FB80-72DD-86F2-086A-3357869E5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16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8035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B5A38-B704-5794-C88C-7DEA8E019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B1D94E00-CA73-B78F-49F4-BB45546773E3}"/>
              </a:ext>
            </a:extLst>
          </p:cNvPr>
          <p:cNvSpPr txBox="1"/>
          <p:nvPr/>
        </p:nvSpPr>
        <p:spPr>
          <a:xfrm>
            <a:off x="421693" y="391118"/>
            <a:ext cx="50497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400" b="1" dirty="0">
                <a:latin typeface="Montserrat" pitchFamily="2" charset="77"/>
              </a:rPr>
              <a:t>Resumen costos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DB76830-C9FB-B579-183E-F20F5B5912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93" y="6337631"/>
            <a:ext cx="1483307" cy="12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14590D-CC42-CDE8-D39E-FD222129A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17</a:t>
            </a:fld>
            <a:endParaRPr lang="es-CL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34F0144F-B2FF-738B-3692-9C6591CC29D5}"/>
              </a:ext>
            </a:extLst>
          </p:cNvPr>
          <p:cNvSpPr/>
          <p:nvPr/>
        </p:nvSpPr>
        <p:spPr>
          <a:xfrm>
            <a:off x="5130801" y="2130750"/>
            <a:ext cx="5454072" cy="5461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952681A9-55CF-880F-FF23-BAA529EEF5E1}"/>
              </a:ext>
            </a:extLst>
          </p:cNvPr>
          <p:cNvCxnSpPr>
            <a:cxnSpLocks/>
          </p:cNvCxnSpPr>
          <p:nvPr/>
        </p:nvCxnSpPr>
        <p:spPr>
          <a:xfrm>
            <a:off x="1132893" y="3160645"/>
            <a:ext cx="9451980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3E77E94A-5C31-64F4-A9B8-2EC0083F035C}"/>
              </a:ext>
            </a:extLst>
          </p:cNvPr>
          <p:cNvCxnSpPr>
            <a:cxnSpLocks/>
          </p:cNvCxnSpPr>
          <p:nvPr/>
        </p:nvCxnSpPr>
        <p:spPr>
          <a:xfrm>
            <a:off x="1132893" y="3628731"/>
            <a:ext cx="9451980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2C973ABE-42E8-DC44-D250-EF7CC7883364}"/>
              </a:ext>
            </a:extLst>
          </p:cNvPr>
          <p:cNvCxnSpPr>
            <a:cxnSpLocks/>
          </p:cNvCxnSpPr>
          <p:nvPr/>
        </p:nvCxnSpPr>
        <p:spPr>
          <a:xfrm>
            <a:off x="1132893" y="4085930"/>
            <a:ext cx="9451980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87D59620-A1EA-B89A-DA27-E38266C74BC0}"/>
              </a:ext>
            </a:extLst>
          </p:cNvPr>
          <p:cNvCxnSpPr>
            <a:cxnSpLocks/>
          </p:cNvCxnSpPr>
          <p:nvPr/>
        </p:nvCxnSpPr>
        <p:spPr>
          <a:xfrm>
            <a:off x="1132893" y="4554016"/>
            <a:ext cx="9451980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Double click to edit">
            <a:extLst>
              <a:ext uri="{FF2B5EF4-FFF2-40B4-BE49-F238E27FC236}">
                <a16:creationId xmlns:a16="http://schemas.microsoft.com/office/drawing/2014/main" id="{34AAC401-8F3B-1BF2-3A61-2A35B2AE2CE8}"/>
              </a:ext>
            </a:extLst>
          </p:cNvPr>
          <p:cNvSpPr txBox="1">
            <a:spLocks/>
          </p:cNvSpPr>
          <p:nvPr/>
        </p:nvSpPr>
        <p:spPr>
          <a:xfrm>
            <a:off x="5475175" y="2127539"/>
            <a:ext cx="1438726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</a:rPr>
              <a:t>Valor</a:t>
            </a:r>
          </a:p>
        </p:txBody>
      </p:sp>
      <p:sp>
        <p:nvSpPr>
          <p:cNvPr id="31" name="Double click to edit">
            <a:extLst>
              <a:ext uri="{FF2B5EF4-FFF2-40B4-BE49-F238E27FC236}">
                <a16:creationId xmlns:a16="http://schemas.microsoft.com/office/drawing/2014/main" id="{DB394B5B-69F1-0A66-C498-76FEA1CCFC97}"/>
              </a:ext>
            </a:extLst>
          </p:cNvPr>
          <p:cNvSpPr txBox="1">
            <a:spLocks/>
          </p:cNvSpPr>
          <p:nvPr/>
        </p:nvSpPr>
        <p:spPr>
          <a:xfrm>
            <a:off x="1330779" y="2676408"/>
            <a:ext cx="3800021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</a:rPr>
              <a:t>Desarrollo Web</a:t>
            </a:r>
          </a:p>
        </p:txBody>
      </p:sp>
      <p:sp>
        <p:nvSpPr>
          <p:cNvPr id="32" name="Double click to edit">
            <a:extLst>
              <a:ext uri="{FF2B5EF4-FFF2-40B4-BE49-F238E27FC236}">
                <a16:creationId xmlns:a16="http://schemas.microsoft.com/office/drawing/2014/main" id="{A0044DB2-55B4-E0CF-0EC0-CB46B753E742}"/>
              </a:ext>
            </a:extLst>
          </p:cNvPr>
          <p:cNvSpPr txBox="1">
            <a:spLocks/>
          </p:cNvSpPr>
          <p:nvPr/>
        </p:nvSpPr>
        <p:spPr>
          <a:xfrm>
            <a:off x="1316087" y="3122722"/>
            <a:ext cx="3800021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</a:rPr>
              <a:t>Redes Sociales</a:t>
            </a:r>
          </a:p>
        </p:txBody>
      </p:sp>
      <p:sp>
        <p:nvSpPr>
          <p:cNvPr id="33" name="Double click to edit">
            <a:extLst>
              <a:ext uri="{FF2B5EF4-FFF2-40B4-BE49-F238E27FC236}">
                <a16:creationId xmlns:a16="http://schemas.microsoft.com/office/drawing/2014/main" id="{126C7AD8-D658-9B5B-4CFF-DA667E7FC67F}"/>
              </a:ext>
            </a:extLst>
          </p:cNvPr>
          <p:cNvSpPr txBox="1">
            <a:spLocks/>
          </p:cNvSpPr>
          <p:nvPr/>
        </p:nvSpPr>
        <p:spPr>
          <a:xfrm>
            <a:off x="1330779" y="3569036"/>
            <a:ext cx="3800021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</a:rPr>
              <a:t>Google/Meta </a:t>
            </a:r>
            <a:r>
              <a:rPr lang="es-ES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</a:rPr>
              <a:t>Ads</a:t>
            </a:r>
            <a:endParaRPr lang="es-ES" sz="1600" b="1" dirty="0">
              <a:solidFill>
                <a:schemeClr val="tx1">
                  <a:lumMod val="95000"/>
                  <a:lumOff val="5000"/>
                </a:schemeClr>
              </a:solidFill>
              <a:latin typeface="Montserrat" pitchFamily="2" charset="77"/>
            </a:endParaRPr>
          </a:p>
        </p:txBody>
      </p:sp>
      <p:sp>
        <p:nvSpPr>
          <p:cNvPr id="34" name="Double click to edit">
            <a:extLst>
              <a:ext uri="{FF2B5EF4-FFF2-40B4-BE49-F238E27FC236}">
                <a16:creationId xmlns:a16="http://schemas.microsoft.com/office/drawing/2014/main" id="{C11D1A56-4C99-7797-03EE-CB16927549D8}"/>
              </a:ext>
            </a:extLst>
          </p:cNvPr>
          <p:cNvSpPr txBox="1">
            <a:spLocks/>
          </p:cNvSpPr>
          <p:nvPr/>
        </p:nvSpPr>
        <p:spPr>
          <a:xfrm>
            <a:off x="1334585" y="4061867"/>
            <a:ext cx="3800021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</a:rPr>
              <a:t>Diseño Gráfico</a:t>
            </a:r>
          </a:p>
        </p:txBody>
      </p:sp>
      <p:sp>
        <p:nvSpPr>
          <p:cNvPr id="35" name="Double click to edit">
            <a:extLst>
              <a:ext uri="{FF2B5EF4-FFF2-40B4-BE49-F238E27FC236}">
                <a16:creationId xmlns:a16="http://schemas.microsoft.com/office/drawing/2014/main" id="{FD6257EB-DECC-BEEE-BD0A-4BFA3D805E15}"/>
              </a:ext>
            </a:extLst>
          </p:cNvPr>
          <p:cNvSpPr txBox="1">
            <a:spLocks/>
          </p:cNvSpPr>
          <p:nvPr/>
        </p:nvSpPr>
        <p:spPr>
          <a:xfrm>
            <a:off x="5460482" y="2676407"/>
            <a:ext cx="1438727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Montserrat" pitchFamily="2" charset="77"/>
              </a:rPr>
              <a:t>$250.000</a:t>
            </a:r>
          </a:p>
        </p:txBody>
      </p:sp>
      <p:sp>
        <p:nvSpPr>
          <p:cNvPr id="36" name="Double click to edit">
            <a:extLst>
              <a:ext uri="{FF2B5EF4-FFF2-40B4-BE49-F238E27FC236}">
                <a16:creationId xmlns:a16="http://schemas.microsoft.com/office/drawing/2014/main" id="{8AB0C3EC-3088-EF64-E8E8-2C00FD97A86C}"/>
              </a:ext>
            </a:extLst>
          </p:cNvPr>
          <p:cNvSpPr txBox="1">
            <a:spLocks/>
          </p:cNvSpPr>
          <p:nvPr/>
        </p:nvSpPr>
        <p:spPr>
          <a:xfrm>
            <a:off x="5460482" y="3144492"/>
            <a:ext cx="1438727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Montserrat" pitchFamily="2" charset="77"/>
              </a:rPr>
              <a:t>$60.000</a:t>
            </a:r>
          </a:p>
        </p:txBody>
      </p:sp>
      <p:grpSp>
        <p:nvGrpSpPr>
          <p:cNvPr id="37" name="Grupo 36">
            <a:extLst>
              <a:ext uri="{FF2B5EF4-FFF2-40B4-BE49-F238E27FC236}">
                <a16:creationId xmlns:a16="http://schemas.microsoft.com/office/drawing/2014/main" id="{43AFAD61-3C35-6544-2FA6-2A6DBD976117}"/>
              </a:ext>
            </a:extLst>
          </p:cNvPr>
          <p:cNvGrpSpPr/>
          <p:nvPr/>
        </p:nvGrpSpPr>
        <p:grpSpPr>
          <a:xfrm>
            <a:off x="5364599" y="4676303"/>
            <a:ext cx="1581960" cy="546101"/>
            <a:chOff x="4653399" y="5471668"/>
            <a:chExt cx="1581960" cy="546101"/>
          </a:xfrm>
        </p:grpSpPr>
        <p:sp>
          <p:nvSpPr>
            <p:cNvPr id="38" name="Rectángulo redondeado 37">
              <a:extLst>
                <a:ext uri="{FF2B5EF4-FFF2-40B4-BE49-F238E27FC236}">
                  <a16:creationId xmlns:a16="http://schemas.microsoft.com/office/drawing/2014/main" id="{4145EE84-CA40-544E-E87F-F701B7CAFB26}"/>
                </a:ext>
              </a:extLst>
            </p:cNvPr>
            <p:cNvSpPr/>
            <p:nvPr/>
          </p:nvSpPr>
          <p:spPr>
            <a:xfrm>
              <a:off x="4653399" y="5551715"/>
              <a:ext cx="1581960" cy="370114"/>
            </a:xfrm>
            <a:prstGeom prst="roundRect">
              <a:avLst/>
            </a:prstGeom>
            <a:solidFill>
              <a:schemeClr val="tx2">
                <a:lumMod val="25000"/>
                <a:lumOff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9" name="Double click to edit">
              <a:extLst>
                <a:ext uri="{FF2B5EF4-FFF2-40B4-BE49-F238E27FC236}">
                  <a16:creationId xmlns:a16="http://schemas.microsoft.com/office/drawing/2014/main" id="{5E269275-269A-261B-2E36-D92F16B8F4E7}"/>
                </a:ext>
              </a:extLst>
            </p:cNvPr>
            <p:cNvSpPr txBox="1">
              <a:spLocks/>
            </p:cNvSpPr>
            <p:nvPr/>
          </p:nvSpPr>
          <p:spPr>
            <a:xfrm>
              <a:off x="4653400" y="5471668"/>
              <a:ext cx="1581959" cy="54610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97500"/>
            </a:bodyPr>
            <a:lstStyle>
              <a:lvl1pPr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None/>
                <a:defRPr sz="3250" kern="1200" spc="-65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s-ES" sz="1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ontserrat" pitchFamily="2" charset="77"/>
                </a:rPr>
                <a:t>$460.000 </a:t>
              </a:r>
              <a:r>
                <a:rPr lang="es-ES" sz="16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Montserrat" pitchFamily="2" charset="77"/>
                </a:rPr>
                <a:t>CLP</a:t>
              </a:r>
            </a:p>
          </p:txBody>
        </p:sp>
      </p:grpSp>
      <p:sp>
        <p:nvSpPr>
          <p:cNvPr id="40" name="Double click to edit">
            <a:extLst>
              <a:ext uri="{FF2B5EF4-FFF2-40B4-BE49-F238E27FC236}">
                <a16:creationId xmlns:a16="http://schemas.microsoft.com/office/drawing/2014/main" id="{D00A759B-46EC-CED7-8635-FE49E469C421}"/>
              </a:ext>
            </a:extLst>
          </p:cNvPr>
          <p:cNvSpPr txBox="1">
            <a:spLocks/>
          </p:cNvSpPr>
          <p:nvPr/>
        </p:nvSpPr>
        <p:spPr>
          <a:xfrm>
            <a:off x="5460482" y="3612578"/>
            <a:ext cx="1438727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Montserrat" pitchFamily="2" charset="77"/>
              </a:rPr>
              <a:t>$30.000</a:t>
            </a:r>
          </a:p>
        </p:txBody>
      </p:sp>
      <p:sp>
        <p:nvSpPr>
          <p:cNvPr id="41" name="Double click to edit">
            <a:extLst>
              <a:ext uri="{FF2B5EF4-FFF2-40B4-BE49-F238E27FC236}">
                <a16:creationId xmlns:a16="http://schemas.microsoft.com/office/drawing/2014/main" id="{60C25388-25AB-8DD5-14BA-821C737B029F}"/>
              </a:ext>
            </a:extLst>
          </p:cNvPr>
          <p:cNvSpPr txBox="1">
            <a:spLocks/>
          </p:cNvSpPr>
          <p:nvPr/>
        </p:nvSpPr>
        <p:spPr>
          <a:xfrm>
            <a:off x="5460482" y="4058892"/>
            <a:ext cx="1438727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Montserrat" pitchFamily="2" charset="77"/>
              </a:rPr>
              <a:t>$120.000</a:t>
            </a:r>
          </a:p>
        </p:txBody>
      </p:sp>
      <p:sp>
        <p:nvSpPr>
          <p:cNvPr id="42" name="Double click to edit">
            <a:extLst>
              <a:ext uri="{FF2B5EF4-FFF2-40B4-BE49-F238E27FC236}">
                <a16:creationId xmlns:a16="http://schemas.microsoft.com/office/drawing/2014/main" id="{A4941027-7494-F1B1-DDB9-4512D0E2A1CD}"/>
              </a:ext>
            </a:extLst>
          </p:cNvPr>
          <p:cNvSpPr txBox="1">
            <a:spLocks/>
          </p:cNvSpPr>
          <p:nvPr/>
        </p:nvSpPr>
        <p:spPr>
          <a:xfrm>
            <a:off x="7267030" y="2127539"/>
            <a:ext cx="1438726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</a:rPr>
              <a:t>Entrega</a:t>
            </a:r>
          </a:p>
        </p:txBody>
      </p:sp>
      <p:sp>
        <p:nvSpPr>
          <p:cNvPr id="43" name="Double click to edit">
            <a:extLst>
              <a:ext uri="{FF2B5EF4-FFF2-40B4-BE49-F238E27FC236}">
                <a16:creationId xmlns:a16="http://schemas.microsoft.com/office/drawing/2014/main" id="{6EDBCBE9-9084-DB9F-1B58-5246B798EFA6}"/>
              </a:ext>
            </a:extLst>
          </p:cNvPr>
          <p:cNvSpPr txBox="1">
            <a:spLocks/>
          </p:cNvSpPr>
          <p:nvPr/>
        </p:nvSpPr>
        <p:spPr>
          <a:xfrm>
            <a:off x="7252337" y="2676407"/>
            <a:ext cx="1438727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Montserrat" pitchFamily="2" charset="77"/>
              </a:rPr>
              <a:t>15 Días</a:t>
            </a:r>
          </a:p>
        </p:txBody>
      </p:sp>
      <p:sp>
        <p:nvSpPr>
          <p:cNvPr id="44" name="Double click to edit">
            <a:extLst>
              <a:ext uri="{FF2B5EF4-FFF2-40B4-BE49-F238E27FC236}">
                <a16:creationId xmlns:a16="http://schemas.microsoft.com/office/drawing/2014/main" id="{BEFA226E-5519-B9C1-BCE0-3A2CCFA39156}"/>
              </a:ext>
            </a:extLst>
          </p:cNvPr>
          <p:cNvSpPr txBox="1">
            <a:spLocks/>
          </p:cNvSpPr>
          <p:nvPr/>
        </p:nvSpPr>
        <p:spPr>
          <a:xfrm>
            <a:off x="7252337" y="3144492"/>
            <a:ext cx="1438727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Montserrat" pitchFamily="2" charset="77"/>
              </a:rPr>
              <a:t>8 HH</a:t>
            </a:r>
          </a:p>
        </p:txBody>
      </p:sp>
      <p:sp>
        <p:nvSpPr>
          <p:cNvPr id="45" name="Double click to edit">
            <a:extLst>
              <a:ext uri="{FF2B5EF4-FFF2-40B4-BE49-F238E27FC236}">
                <a16:creationId xmlns:a16="http://schemas.microsoft.com/office/drawing/2014/main" id="{2161B3D3-4B65-4045-2D9B-C71DBF7CB7C0}"/>
              </a:ext>
            </a:extLst>
          </p:cNvPr>
          <p:cNvSpPr txBox="1">
            <a:spLocks/>
          </p:cNvSpPr>
          <p:nvPr/>
        </p:nvSpPr>
        <p:spPr>
          <a:xfrm>
            <a:off x="7252337" y="3612578"/>
            <a:ext cx="1438727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Montserrat" pitchFamily="2" charset="77"/>
              </a:rPr>
              <a:t>4 HH</a:t>
            </a:r>
          </a:p>
        </p:txBody>
      </p:sp>
      <p:sp>
        <p:nvSpPr>
          <p:cNvPr id="46" name="Double click to edit">
            <a:extLst>
              <a:ext uri="{FF2B5EF4-FFF2-40B4-BE49-F238E27FC236}">
                <a16:creationId xmlns:a16="http://schemas.microsoft.com/office/drawing/2014/main" id="{7BC89AB0-FDE1-071F-2F6B-8D472ED96738}"/>
              </a:ext>
            </a:extLst>
          </p:cNvPr>
          <p:cNvSpPr txBox="1">
            <a:spLocks/>
          </p:cNvSpPr>
          <p:nvPr/>
        </p:nvSpPr>
        <p:spPr>
          <a:xfrm>
            <a:off x="7252337" y="4058892"/>
            <a:ext cx="1438727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Montserrat" pitchFamily="2" charset="77"/>
              </a:rPr>
              <a:t>16 HH</a:t>
            </a:r>
          </a:p>
        </p:txBody>
      </p:sp>
      <p:sp>
        <p:nvSpPr>
          <p:cNvPr id="51" name="Double click to edit">
            <a:extLst>
              <a:ext uri="{FF2B5EF4-FFF2-40B4-BE49-F238E27FC236}">
                <a16:creationId xmlns:a16="http://schemas.microsoft.com/office/drawing/2014/main" id="{7005DDBA-37BD-1BF7-1297-C42EE52B756C}"/>
              </a:ext>
            </a:extLst>
          </p:cNvPr>
          <p:cNvSpPr txBox="1">
            <a:spLocks/>
          </p:cNvSpPr>
          <p:nvPr/>
        </p:nvSpPr>
        <p:spPr>
          <a:xfrm>
            <a:off x="8957285" y="2127539"/>
            <a:ext cx="1438726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</a:rPr>
              <a:t>Tipo pago</a:t>
            </a:r>
          </a:p>
        </p:txBody>
      </p:sp>
      <p:sp>
        <p:nvSpPr>
          <p:cNvPr id="56" name="Double click to edit">
            <a:extLst>
              <a:ext uri="{FF2B5EF4-FFF2-40B4-BE49-F238E27FC236}">
                <a16:creationId xmlns:a16="http://schemas.microsoft.com/office/drawing/2014/main" id="{993D8BD9-8107-56AC-9542-00FDCC24CC8A}"/>
              </a:ext>
            </a:extLst>
          </p:cNvPr>
          <p:cNvSpPr txBox="1">
            <a:spLocks/>
          </p:cNvSpPr>
          <p:nvPr/>
        </p:nvSpPr>
        <p:spPr>
          <a:xfrm>
            <a:off x="8970301" y="2676407"/>
            <a:ext cx="1438727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Montserrat" pitchFamily="2" charset="77"/>
              </a:rPr>
              <a:t>Único</a:t>
            </a:r>
          </a:p>
        </p:txBody>
      </p:sp>
      <p:sp>
        <p:nvSpPr>
          <p:cNvPr id="57" name="Double click to edit">
            <a:extLst>
              <a:ext uri="{FF2B5EF4-FFF2-40B4-BE49-F238E27FC236}">
                <a16:creationId xmlns:a16="http://schemas.microsoft.com/office/drawing/2014/main" id="{D862770B-3CFE-3103-E5F6-2C46CA70F5BB}"/>
              </a:ext>
            </a:extLst>
          </p:cNvPr>
          <p:cNvSpPr txBox="1">
            <a:spLocks/>
          </p:cNvSpPr>
          <p:nvPr/>
        </p:nvSpPr>
        <p:spPr>
          <a:xfrm>
            <a:off x="8970301" y="3144492"/>
            <a:ext cx="1438727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Montserrat" pitchFamily="2" charset="77"/>
              </a:rPr>
              <a:t>Mensual</a:t>
            </a:r>
          </a:p>
        </p:txBody>
      </p:sp>
      <p:sp>
        <p:nvSpPr>
          <p:cNvPr id="58" name="Double click to edit">
            <a:extLst>
              <a:ext uri="{FF2B5EF4-FFF2-40B4-BE49-F238E27FC236}">
                <a16:creationId xmlns:a16="http://schemas.microsoft.com/office/drawing/2014/main" id="{4FE13DC8-4402-A6EB-C96E-79D580F5EE89}"/>
              </a:ext>
            </a:extLst>
          </p:cNvPr>
          <p:cNvSpPr txBox="1">
            <a:spLocks/>
          </p:cNvSpPr>
          <p:nvPr/>
        </p:nvSpPr>
        <p:spPr>
          <a:xfrm>
            <a:off x="8970301" y="3612578"/>
            <a:ext cx="1438727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Montserrat" pitchFamily="2" charset="77"/>
              </a:rPr>
              <a:t>Mensual</a:t>
            </a:r>
          </a:p>
        </p:txBody>
      </p:sp>
      <p:sp>
        <p:nvSpPr>
          <p:cNvPr id="59" name="Double click to edit">
            <a:extLst>
              <a:ext uri="{FF2B5EF4-FFF2-40B4-BE49-F238E27FC236}">
                <a16:creationId xmlns:a16="http://schemas.microsoft.com/office/drawing/2014/main" id="{CE8DB9A0-3DDD-0F29-DDE5-2237B042477E}"/>
              </a:ext>
            </a:extLst>
          </p:cNvPr>
          <p:cNvSpPr txBox="1">
            <a:spLocks/>
          </p:cNvSpPr>
          <p:nvPr/>
        </p:nvSpPr>
        <p:spPr>
          <a:xfrm>
            <a:off x="8970301" y="4058892"/>
            <a:ext cx="1438727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1600" dirty="0">
                <a:solidFill>
                  <a:schemeClr val="bg2">
                    <a:lumMod val="10000"/>
                  </a:schemeClr>
                </a:solidFill>
                <a:latin typeface="Montserrat" pitchFamily="2" charset="77"/>
              </a:rPr>
              <a:t>Mensual</a:t>
            </a:r>
          </a:p>
        </p:txBody>
      </p:sp>
    </p:spTree>
    <p:extLst>
      <p:ext uri="{BB962C8B-B14F-4D97-AF65-F5344CB8AC3E}">
        <p14:creationId xmlns:p14="http://schemas.microsoft.com/office/powerpoint/2010/main" val="28581963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2B2AF-B0D8-0662-58F4-EC7528F6D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98FF600-5EE0-6FA8-99AF-7B50B64F3923}"/>
              </a:ext>
            </a:extLst>
          </p:cNvPr>
          <p:cNvSpPr txBox="1"/>
          <p:nvPr/>
        </p:nvSpPr>
        <p:spPr>
          <a:xfrm>
            <a:off x="421693" y="391118"/>
            <a:ext cx="405752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400" b="1" dirty="0" err="1">
                <a:latin typeface="Montserrat" pitchFamily="2" charset="77"/>
              </a:rPr>
              <a:t>Assumptions</a:t>
            </a:r>
            <a:endParaRPr lang="es-CL" sz="4400" b="1" dirty="0">
              <a:latin typeface="Montserrat" pitchFamily="2" charset="77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766DF0E4-53C5-17AB-F7C3-9F70A1980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93" y="6337631"/>
            <a:ext cx="1483307" cy="12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DDD7127-9F3C-2657-6DDD-750698AAB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18</a:t>
            </a:fld>
            <a:endParaRPr lang="es-CL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AF3C71C-B06E-AC6B-BC55-13D8C9BF0BD8}"/>
              </a:ext>
            </a:extLst>
          </p:cNvPr>
          <p:cNvSpPr txBox="1"/>
          <p:nvPr/>
        </p:nvSpPr>
        <p:spPr>
          <a:xfrm>
            <a:off x="421694" y="1316007"/>
            <a:ext cx="301423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La información, materiales y recursos necesarios para el desarrollo del proyecto serán proporcionados por el cliente en los plazos establecidos, asegurando el flujo adecuado del trabajo. </a:t>
            </a:r>
          </a:p>
          <a:p>
            <a:endParaRPr lang="es-CL" sz="1200" dirty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77"/>
            </a:endParaRPr>
          </a:p>
          <a:p>
            <a:r>
              <a:rPr lang="es-C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Cualquier cambio en el alcance, tiempos o entregables definidos en esta cotización estará sujeto a una revisión de costos y cronograma.</a:t>
            </a:r>
          </a:p>
          <a:p>
            <a:endParaRPr lang="es-CL" sz="1200" dirty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77"/>
            </a:endParaRPr>
          </a:p>
          <a:p>
            <a:r>
              <a:rPr lang="es-CL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Las entregas finales se realizarán según los tiempos acordados, siempre y cuando las aprobaciones y retroalimentaciones se realicen dentro de los plazos previamente definidos.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CB492D4-D991-556B-DA38-171874BD9738}"/>
              </a:ext>
            </a:extLst>
          </p:cNvPr>
          <p:cNvSpPr txBox="1"/>
          <p:nvPr/>
        </p:nvSpPr>
        <p:spPr>
          <a:xfrm>
            <a:off x="4479213" y="1316007"/>
            <a:ext cx="21707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200" b="1" dirty="0">
                <a:latin typeface="Montserrat" pitchFamily="2" charset="77"/>
              </a:rPr>
              <a:t>LIMITES Y CONDICIONES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5004B6D9-BF71-9B5A-EF87-E4BCAD82441B}"/>
              </a:ext>
            </a:extLst>
          </p:cNvPr>
          <p:cNvCxnSpPr>
            <a:cxnSpLocks/>
          </p:cNvCxnSpPr>
          <p:nvPr/>
        </p:nvCxnSpPr>
        <p:spPr>
          <a:xfrm>
            <a:off x="4562340" y="1611416"/>
            <a:ext cx="679146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E62CD0B-5F9A-DB05-C1A4-ABBDFD0199B2}"/>
              </a:ext>
            </a:extLst>
          </p:cNvPr>
          <p:cNvSpPr txBox="1"/>
          <p:nvPr/>
        </p:nvSpPr>
        <p:spPr>
          <a:xfrm>
            <a:off x="4562340" y="1994676"/>
            <a:ext cx="67914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800" b="1" dirty="0"/>
              <a:t>Producción / edición 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800" b="1" dirty="0"/>
              <a:t>Compra de imágenes de banco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800" b="1" dirty="0"/>
              <a:t>Redacción contenido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800" b="1" dirty="0"/>
              <a:t>Cambios / actualización web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800" b="1" dirty="0"/>
              <a:t>Ajustes post validación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007BDFD-7F9C-7B46-67E0-03D3B8121DF7}"/>
              </a:ext>
            </a:extLst>
          </p:cNvPr>
          <p:cNvSpPr txBox="1"/>
          <p:nvPr/>
        </p:nvSpPr>
        <p:spPr>
          <a:xfrm>
            <a:off x="4479214" y="4404781"/>
            <a:ext cx="67914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El presente documento tiene una validez de 30 días desde su emisión; cualquier solicitud fuera de este período podrá requerir una revisión de los términos y costos.</a:t>
            </a:r>
          </a:p>
        </p:txBody>
      </p:sp>
    </p:spTree>
    <p:extLst>
      <p:ext uri="{BB962C8B-B14F-4D97-AF65-F5344CB8AC3E}">
        <p14:creationId xmlns:p14="http://schemas.microsoft.com/office/powerpoint/2010/main" val="13789234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5EB04F-FD85-5E2F-9868-FEC4DB656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986409F-BBC5-865E-8132-46135955E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28" y="6353535"/>
            <a:ext cx="1487421" cy="128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E245806C-4AE3-CAB6-85A6-8C49E535449A}"/>
              </a:ext>
            </a:extLst>
          </p:cNvPr>
          <p:cNvSpPr txBox="1"/>
          <p:nvPr/>
        </p:nvSpPr>
        <p:spPr>
          <a:xfrm>
            <a:off x="436628" y="375555"/>
            <a:ext cx="11384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800" b="1" dirty="0">
                <a:solidFill>
                  <a:schemeClr val="bg1"/>
                </a:solidFill>
                <a:latin typeface="Montserrat" pitchFamily="2" charset="77"/>
              </a:rPr>
              <a:t>7.0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C43B4A8-3898-C8B0-A6F3-0F025735C810}"/>
              </a:ext>
            </a:extLst>
          </p:cNvPr>
          <p:cNvSpPr txBox="1"/>
          <p:nvPr/>
        </p:nvSpPr>
        <p:spPr>
          <a:xfrm>
            <a:off x="436628" y="2767280"/>
            <a:ext cx="858440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8000" b="1" dirty="0">
                <a:solidFill>
                  <a:schemeClr val="bg1"/>
                </a:solidFill>
                <a:latin typeface="Montserrat" pitchFamily="2" charset="77"/>
              </a:rPr>
              <a:t>Próximos pasos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0839E33-65C2-D922-97EB-2D6FA886D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19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8819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B415230-3895-EA6B-8889-AF586B920FE5}"/>
              </a:ext>
            </a:extLst>
          </p:cNvPr>
          <p:cNvSpPr txBox="1"/>
          <p:nvPr/>
        </p:nvSpPr>
        <p:spPr>
          <a:xfrm>
            <a:off x="572654" y="1016000"/>
            <a:ext cx="411683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8000" b="1" dirty="0">
                <a:latin typeface="Montserrat" pitchFamily="2" charset="77"/>
              </a:rPr>
              <a:t>Índice→</a:t>
            </a:r>
          </a:p>
        </p:txBody>
      </p:sp>
      <p:sp>
        <p:nvSpPr>
          <p:cNvPr id="5" name="Lorem ipsum dolor sit amet…">
            <a:extLst>
              <a:ext uri="{FF2B5EF4-FFF2-40B4-BE49-F238E27FC236}">
                <a16:creationId xmlns:a16="http://schemas.microsoft.com/office/drawing/2014/main" id="{26E50762-1B26-2EF1-1B49-2D5F89CA3961}"/>
              </a:ext>
            </a:extLst>
          </p:cNvPr>
          <p:cNvSpPr txBox="1">
            <a:spLocks/>
          </p:cNvSpPr>
          <p:nvPr/>
        </p:nvSpPr>
        <p:spPr>
          <a:xfrm>
            <a:off x="5447765" y="2046141"/>
            <a:ext cx="6258401" cy="4446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SzPct val="25000"/>
              <a:buFont typeface="+mj-lt"/>
              <a:buAutoNum type="arabicPeriod"/>
            </a:pPr>
            <a:r>
              <a:rPr lang="es-ES" dirty="0">
                <a:latin typeface="Montserrat" pitchFamily="2" charset="77"/>
              </a:rPr>
              <a:t>Introducción</a:t>
            </a:r>
          </a:p>
          <a:p>
            <a:pPr marL="457200" indent="-457200" algn="l">
              <a:buSzPct val="25000"/>
              <a:buFont typeface="+mj-lt"/>
              <a:buAutoNum type="arabicPeriod"/>
            </a:pPr>
            <a:r>
              <a:rPr lang="es-ES" dirty="0">
                <a:latin typeface="Montserrat" pitchFamily="2" charset="77"/>
              </a:rPr>
              <a:t>Etapa 1: Desarrollo Web</a:t>
            </a:r>
          </a:p>
          <a:p>
            <a:pPr marL="457200" indent="-457200" algn="l">
              <a:buSzPct val="25000"/>
              <a:buFont typeface="+mj-lt"/>
              <a:buAutoNum type="arabicPeriod"/>
            </a:pPr>
            <a:r>
              <a:rPr lang="es-ES" dirty="0">
                <a:latin typeface="Montserrat" pitchFamily="2" charset="77"/>
              </a:rPr>
              <a:t>Etapa 2: Redes Sociales</a:t>
            </a:r>
          </a:p>
          <a:p>
            <a:pPr marL="457200" indent="-457200" algn="l">
              <a:buSzPct val="25000"/>
              <a:buFont typeface="+mj-lt"/>
              <a:buAutoNum type="arabicPeriod"/>
            </a:pPr>
            <a:r>
              <a:rPr lang="es-ES" dirty="0">
                <a:latin typeface="Montserrat" pitchFamily="2" charset="77"/>
              </a:rPr>
              <a:t>Etapa 3: Google </a:t>
            </a:r>
            <a:r>
              <a:rPr lang="es-ES" dirty="0" err="1">
                <a:latin typeface="Montserrat" pitchFamily="2" charset="77"/>
              </a:rPr>
              <a:t>Ads</a:t>
            </a:r>
            <a:r>
              <a:rPr lang="es-ES" dirty="0">
                <a:latin typeface="Montserrat" pitchFamily="2" charset="77"/>
              </a:rPr>
              <a:t> / Meta </a:t>
            </a:r>
            <a:r>
              <a:rPr lang="es-ES" dirty="0" err="1">
                <a:latin typeface="Montserrat" pitchFamily="2" charset="77"/>
              </a:rPr>
              <a:t>Ads</a:t>
            </a:r>
            <a:endParaRPr lang="es-ES" dirty="0">
              <a:latin typeface="Montserrat" pitchFamily="2" charset="77"/>
            </a:endParaRPr>
          </a:p>
          <a:p>
            <a:pPr marL="457200" indent="-457200" algn="l">
              <a:buSzPct val="25000"/>
              <a:buFont typeface="+mj-lt"/>
              <a:buAutoNum type="arabicPeriod"/>
            </a:pPr>
            <a:r>
              <a:rPr lang="es-ES" dirty="0">
                <a:latin typeface="Montserrat" pitchFamily="2" charset="77"/>
              </a:rPr>
              <a:t>Diseño gráfico</a:t>
            </a:r>
          </a:p>
          <a:p>
            <a:pPr marL="457200" indent="-457200" algn="l">
              <a:buSzPct val="25000"/>
              <a:buFont typeface="+mj-lt"/>
              <a:buAutoNum type="arabicPeriod"/>
            </a:pPr>
            <a:r>
              <a:rPr lang="es-ES" dirty="0">
                <a:latin typeface="Montserrat" pitchFamily="2" charset="77"/>
              </a:rPr>
              <a:t>Resumen costos</a:t>
            </a:r>
          </a:p>
          <a:p>
            <a:pPr marL="457200" indent="-457200" algn="l">
              <a:buSzPct val="25000"/>
              <a:buFont typeface="+mj-lt"/>
              <a:buAutoNum type="arabicPeriod"/>
            </a:pPr>
            <a:r>
              <a:rPr lang="es-ES" dirty="0">
                <a:latin typeface="Montserrat" pitchFamily="2" charset="77"/>
              </a:rPr>
              <a:t>Próximos pasos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7D7F9BB2-00F9-6B15-BCCA-DC14DF8B7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93" y="6337631"/>
            <a:ext cx="1483307" cy="12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298ACB-417A-3B80-CCE9-91E41998F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4229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703DB-7969-533F-870F-7863E2BCC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22FDD08-A295-02C3-5E68-D582DE1D4ED0}"/>
              </a:ext>
            </a:extLst>
          </p:cNvPr>
          <p:cNvSpPr txBox="1"/>
          <p:nvPr/>
        </p:nvSpPr>
        <p:spPr>
          <a:xfrm>
            <a:off x="572654" y="1016000"/>
            <a:ext cx="378501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8000" b="1" dirty="0">
                <a:latin typeface="Montserrat" pitchFamily="2" charset="77"/>
              </a:rPr>
              <a:t>Next</a:t>
            </a:r>
          </a:p>
          <a:p>
            <a:r>
              <a:rPr lang="es-CL" sz="8000" b="1" dirty="0" err="1">
                <a:latin typeface="Montserrat" pitchFamily="2" charset="77"/>
              </a:rPr>
              <a:t>Steps</a:t>
            </a:r>
            <a:r>
              <a:rPr lang="es-CL" sz="8000" b="1" dirty="0">
                <a:latin typeface="Montserrat" pitchFamily="2" charset="77"/>
              </a:rPr>
              <a:t>→</a:t>
            </a:r>
          </a:p>
        </p:txBody>
      </p:sp>
      <p:sp>
        <p:nvSpPr>
          <p:cNvPr id="5" name="Lorem ipsum dolor sit amet…">
            <a:extLst>
              <a:ext uri="{FF2B5EF4-FFF2-40B4-BE49-F238E27FC236}">
                <a16:creationId xmlns:a16="http://schemas.microsoft.com/office/drawing/2014/main" id="{55AFCB5D-F416-6D81-7A57-BFEA0A8298D7}"/>
              </a:ext>
            </a:extLst>
          </p:cNvPr>
          <p:cNvSpPr txBox="1">
            <a:spLocks/>
          </p:cNvSpPr>
          <p:nvPr/>
        </p:nvSpPr>
        <p:spPr>
          <a:xfrm>
            <a:off x="5447765" y="2046141"/>
            <a:ext cx="6258401" cy="4446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SzPct val="25000"/>
              <a:buFont typeface="+mj-lt"/>
              <a:buAutoNum type="arabicPeriod"/>
            </a:pPr>
            <a:r>
              <a:rPr lang="es-ES" dirty="0">
                <a:latin typeface="Montserrat" pitchFamily="2" charset="77"/>
              </a:rPr>
              <a:t>Aprobación propuesta</a:t>
            </a:r>
          </a:p>
          <a:p>
            <a:pPr marL="457200" indent="-457200" algn="l">
              <a:buSzPct val="25000"/>
              <a:buFont typeface="+mj-lt"/>
              <a:buAutoNum type="arabicPeriod"/>
            </a:pPr>
            <a:r>
              <a:rPr lang="es-ES" dirty="0" err="1">
                <a:latin typeface="Montserrat" pitchFamily="2" charset="77"/>
              </a:rPr>
              <a:t>Kickoff</a:t>
            </a:r>
            <a:r>
              <a:rPr lang="es-ES" dirty="0">
                <a:latin typeface="Montserrat" pitchFamily="2" charset="77"/>
              </a:rPr>
              <a:t> cliente</a:t>
            </a:r>
          </a:p>
          <a:p>
            <a:pPr marL="457200" indent="-457200" algn="l">
              <a:buSzPct val="25000"/>
              <a:buFont typeface="+mj-lt"/>
              <a:buAutoNum type="arabicPeriod"/>
            </a:pPr>
            <a:r>
              <a:rPr lang="es-ES" dirty="0" err="1">
                <a:latin typeface="Montserrat" pitchFamily="2" charset="77"/>
              </a:rPr>
              <a:t>Kickoff</a:t>
            </a:r>
            <a:r>
              <a:rPr lang="es-ES" dirty="0">
                <a:latin typeface="Montserrat" pitchFamily="2" charset="77"/>
              </a:rPr>
              <a:t> proveedores</a:t>
            </a:r>
          </a:p>
          <a:p>
            <a:pPr marL="457200" indent="-457200" algn="l">
              <a:buSzPct val="25000"/>
              <a:buFont typeface="+mj-lt"/>
              <a:buAutoNum type="arabicPeriod"/>
            </a:pPr>
            <a:r>
              <a:rPr lang="es-ES" dirty="0">
                <a:latin typeface="Montserrat" pitchFamily="2" charset="77"/>
              </a:rPr>
              <a:t>Gestión Diseño Gráfico</a:t>
            </a:r>
          </a:p>
          <a:p>
            <a:pPr marL="457200" indent="-457200" algn="l">
              <a:buSzPct val="25000"/>
              <a:buFont typeface="+mj-lt"/>
              <a:buAutoNum type="arabicPeriod"/>
            </a:pPr>
            <a:r>
              <a:rPr lang="es-ES" dirty="0">
                <a:latin typeface="Montserrat" pitchFamily="2" charset="77"/>
              </a:rPr>
              <a:t>Inicio etapa 1: Desarrollo Web</a:t>
            </a:r>
          </a:p>
          <a:p>
            <a:pPr marL="457200" indent="-457200" algn="l">
              <a:buSzPct val="25000"/>
              <a:buFont typeface="+mj-lt"/>
              <a:buAutoNum type="arabicPeriod"/>
            </a:pPr>
            <a:r>
              <a:rPr lang="es-ES" dirty="0">
                <a:latin typeface="Montserrat" pitchFamily="2" charset="77"/>
              </a:rPr>
              <a:t>Briefing etapa 2: Desarrollo Web</a:t>
            </a:r>
          </a:p>
          <a:p>
            <a:pPr marL="457200" indent="-457200" algn="l">
              <a:buSzPct val="25000"/>
              <a:buFont typeface="+mj-lt"/>
              <a:buAutoNum type="arabicPeriod"/>
            </a:pPr>
            <a:r>
              <a:rPr lang="es-ES" dirty="0">
                <a:latin typeface="Montserrat" pitchFamily="2" charset="77"/>
              </a:rPr>
              <a:t>Briefing etapa 3: Desarrollo Web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C63F5EBD-288F-618D-1817-5B2745D11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93" y="6337631"/>
            <a:ext cx="1483307" cy="12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D942BFA-33FB-8EEF-22B6-9D54C4EED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46792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EC6F63-EF15-7DEC-44C8-D02477574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F287700-67B8-481D-7C7D-4FCCE883EA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28" y="6353535"/>
            <a:ext cx="1487421" cy="128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D1DAB21-9CF6-EE99-9CC5-F3035FC06518}"/>
              </a:ext>
            </a:extLst>
          </p:cNvPr>
          <p:cNvSpPr txBox="1"/>
          <p:nvPr/>
        </p:nvSpPr>
        <p:spPr>
          <a:xfrm>
            <a:off x="436628" y="375555"/>
            <a:ext cx="9989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800" b="1" dirty="0">
                <a:solidFill>
                  <a:schemeClr val="bg1"/>
                </a:solidFill>
                <a:latin typeface="Montserrat" pitchFamily="2" charset="77"/>
              </a:rPr>
              <a:t>1.0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C40EECA-21C3-1E53-A238-7C163B696193}"/>
              </a:ext>
            </a:extLst>
          </p:cNvPr>
          <p:cNvSpPr txBox="1"/>
          <p:nvPr/>
        </p:nvSpPr>
        <p:spPr>
          <a:xfrm>
            <a:off x="436628" y="2767280"/>
            <a:ext cx="708719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8000" b="1" dirty="0">
                <a:solidFill>
                  <a:schemeClr val="bg1"/>
                </a:solidFill>
                <a:latin typeface="Montserrat" pitchFamily="2" charset="77"/>
              </a:rPr>
              <a:t>Introducción</a:t>
            </a:r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7B72F19F-89EA-547A-D401-FD16220AB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3471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94723-7B87-2C3F-DC19-C6FB34A21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EAD9575A-BC82-AA5B-15D8-DA8E91310C61}"/>
              </a:ext>
            </a:extLst>
          </p:cNvPr>
          <p:cNvSpPr txBox="1"/>
          <p:nvPr/>
        </p:nvSpPr>
        <p:spPr>
          <a:xfrm>
            <a:off x="421693" y="391118"/>
            <a:ext cx="63690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400" b="1" dirty="0">
                <a:latin typeface="Montserrat" pitchFamily="2" charset="77"/>
              </a:rPr>
              <a:t>Propuesta Comercial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A90B437E-E44E-1212-877D-7E3B625AC1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93" y="6337631"/>
            <a:ext cx="1483307" cy="12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2C8759-47F2-A229-AA73-3A7E765DB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4</a:t>
            </a:fld>
            <a:endParaRPr lang="es-CL"/>
          </a:p>
        </p:txBody>
      </p:sp>
      <p:sp>
        <p:nvSpPr>
          <p:cNvPr id="8" name="Double click to edit">
            <a:extLst>
              <a:ext uri="{FF2B5EF4-FFF2-40B4-BE49-F238E27FC236}">
                <a16:creationId xmlns:a16="http://schemas.microsoft.com/office/drawing/2014/main" id="{50149334-EC88-6892-FB62-4F391E888F07}"/>
              </a:ext>
            </a:extLst>
          </p:cNvPr>
          <p:cNvSpPr txBox="1">
            <a:spLocks/>
          </p:cNvSpPr>
          <p:nvPr/>
        </p:nvSpPr>
        <p:spPr>
          <a:xfrm>
            <a:off x="8610600" y="412729"/>
            <a:ext cx="927098" cy="4164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</a:rPr>
              <a:t>Fecha:</a:t>
            </a:r>
          </a:p>
        </p:txBody>
      </p:sp>
      <p:sp>
        <p:nvSpPr>
          <p:cNvPr id="9" name="Double click to edit">
            <a:extLst>
              <a:ext uri="{FF2B5EF4-FFF2-40B4-BE49-F238E27FC236}">
                <a16:creationId xmlns:a16="http://schemas.microsoft.com/office/drawing/2014/main" id="{7ED9D49E-E57B-8EEB-9D21-08AD7D98B37B}"/>
              </a:ext>
            </a:extLst>
          </p:cNvPr>
          <p:cNvSpPr txBox="1">
            <a:spLocks/>
          </p:cNvSpPr>
          <p:nvPr/>
        </p:nvSpPr>
        <p:spPr>
          <a:xfrm>
            <a:off x="9537698" y="412728"/>
            <a:ext cx="2232609" cy="4164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77"/>
              </a:rPr>
              <a:t>22/07/2025</a:t>
            </a:r>
          </a:p>
        </p:txBody>
      </p:sp>
      <p:sp>
        <p:nvSpPr>
          <p:cNvPr id="10" name="Double click to edit">
            <a:extLst>
              <a:ext uri="{FF2B5EF4-FFF2-40B4-BE49-F238E27FC236}">
                <a16:creationId xmlns:a16="http://schemas.microsoft.com/office/drawing/2014/main" id="{B04432F4-40E9-983B-C5BD-F59A4A011EB0}"/>
              </a:ext>
            </a:extLst>
          </p:cNvPr>
          <p:cNvSpPr txBox="1">
            <a:spLocks/>
          </p:cNvSpPr>
          <p:nvPr/>
        </p:nvSpPr>
        <p:spPr>
          <a:xfrm>
            <a:off x="8610600" y="725802"/>
            <a:ext cx="927098" cy="4164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</a:rPr>
              <a:t>Cliente:</a:t>
            </a:r>
          </a:p>
        </p:txBody>
      </p:sp>
      <p:sp>
        <p:nvSpPr>
          <p:cNvPr id="11" name="Double click to edit">
            <a:extLst>
              <a:ext uri="{FF2B5EF4-FFF2-40B4-BE49-F238E27FC236}">
                <a16:creationId xmlns:a16="http://schemas.microsoft.com/office/drawing/2014/main" id="{C925C159-F93A-BDED-CD30-64BB1EE9ED6D}"/>
              </a:ext>
            </a:extLst>
          </p:cNvPr>
          <p:cNvSpPr txBox="1">
            <a:spLocks/>
          </p:cNvSpPr>
          <p:nvPr/>
        </p:nvSpPr>
        <p:spPr>
          <a:xfrm>
            <a:off x="9537698" y="725801"/>
            <a:ext cx="2232609" cy="4164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E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77"/>
              </a:rPr>
              <a:t>GladStone</a:t>
            </a:r>
            <a:r>
              <a:rPr lang="es-E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77"/>
              </a:rPr>
              <a:t> </a:t>
            </a:r>
            <a:r>
              <a:rPr lang="es-E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77"/>
              </a:rPr>
              <a:t>Finance</a:t>
            </a:r>
            <a:endParaRPr lang="es-ES" sz="1600" dirty="0">
              <a:solidFill>
                <a:schemeClr val="tx1">
                  <a:lumMod val="75000"/>
                  <a:lumOff val="25000"/>
                </a:schemeClr>
              </a:solidFill>
              <a:latin typeface="Montserrat" pitchFamily="2" charset="77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5ECF74C-912B-10C8-3067-AA3641BA063D}"/>
              </a:ext>
            </a:extLst>
          </p:cNvPr>
          <p:cNvSpPr txBox="1"/>
          <p:nvPr/>
        </p:nvSpPr>
        <p:spPr>
          <a:xfrm>
            <a:off x="421693" y="2235575"/>
            <a:ext cx="81889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>
                <a:latin typeface="Montserrat" pitchFamily="2" charset="77"/>
              </a:rPr>
              <a:t>El presente documento describe la propuesta de trabajo para el desarrollo y ejecución de una estrategia digital para </a:t>
            </a:r>
            <a:r>
              <a:rPr lang="es-CL" sz="1600" b="1" dirty="0" err="1">
                <a:latin typeface="Montserrat" pitchFamily="2" charset="77"/>
              </a:rPr>
              <a:t>GladStone</a:t>
            </a:r>
            <a:r>
              <a:rPr lang="es-CL" sz="1600" b="1" dirty="0">
                <a:latin typeface="Montserrat" pitchFamily="2" charset="77"/>
              </a:rPr>
              <a:t> </a:t>
            </a:r>
            <a:r>
              <a:rPr lang="es-CL" sz="1600" b="1" dirty="0" err="1">
                <a:latin typeface="Montserrat" pitchFamily="2" charset="77"/>
              </a:rPr>
              <a:t>Finance</a:t>
            </a:r>
            <a:r>
              <a:rPr lang="es-CL" sz="1600" b="1" dirty="0">
                <a:latin typeface="Montserrat" pitchFamily="2" charset="77"/>
              </a:rPr>
              <a:t>, </a:t>
            </a:r>
            <a:r>
              <a:rPr lang="es-CL" sz="1600" dirty="0">
                <a:latin typeface="Montserrat" pitchFamily="2" charset="77"/>
              </a:rPr>
              <a:t>empresa dedicada a la financiación de automóviles en Australia. El proyecto contempla tres grandes etapas: desarrollo web, gestión de redes sociales y publicidad en Google/Meta </a:t>
            </a:r>
            <a:r>
              <a:rPr lang="es-CL" sz="1600" dirty="0" err="1">
                <a:latin typeface="Montserrat" pitchFamily="2" charset="77"/>
              </a:rPr>
              <a:t>Ads</a:t>
            </a:r>
            <a:r>
              <a:rPr lang="es-CL" sz="1600" dirty="0">
                <a:latin typeface="Montserrat" pitchFamily="2" charset="77"/>
              </a:rPr>
              <a:t>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3560B08-9616-24BD-C014-39BB35036400}"/>
              </a:ext>
            </a:extLst>
          </p:cNvPr>
          <p:cNvSpPr txBox="1"/>
          <p:nvPr/>
        </p:nvSpPr>
        <p:spPr>
          <a:xfrm>
            <a:off x="421693" y="3762623"/>
            <a:ext cx="81889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Mi participación estará centrada en el </a:t>
            </a:r>
            <a:r>
              <a:rPr lang="es-C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desarrollo completo de la web</a:t>
            </a:r>
            <a:r>
              <a:rPr lang="es-C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, así como en la </a:t>
            </a:r>
            <a:r>
              <a:rPr lang="es-CL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gestión operativa y estratégica</a:t>
            </a:r>
            <a:r>
              <a:rPr lang="es-C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 de los proveedores encargados de diseño gráfico, redes sociales y medios pagados.</a:t>
            </a:r>
          </a:p>
        </p:txBody>
      </p:sp>
    </p:spTree>
    <p:extLst>
      <p:ext uri="{BB962C8B-B14F-4D97-AF65-F5344CB8AC3E}">
        <p14:creationId xmlns:p14="http://schemas.microsoft.com/office/powerpoint/2010/main" val="3036863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9DB843-79DF-1295-0F4F-7A79448A4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3F419DB1-0CD9-8C29-91E9-BBFF59BBB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28" y="6353535"/>
            <a:ext cx="1487421" cy="128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2F58DB2-0306-85B0-DB0C-16886FC0FA7B}"/>
              </a:ext>
            </a:extLst>
          </p:cNvPr>
          <p:cNvSpPr txBox="1"/>
          <p:nvPr/>
        </p:nvSpPr>
        <p:spPr>
          <a:xfrm>
            <a:off x="436628" y="375555"/>
            <a:ext cx="11208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800" b="1" dirty="0">
                <a:solidFill>
                  <a:schemeClr val="bg1"/>
                </a:solidFill>
                <a:latin typeface="Montserrat" pitchFamily="2" charset="77"/>
              </a:rPr>
              <a:t>2.0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7498107-ADAC-39E4-8740-FB2B69B7766B}"/>
              </a:ext>
            </a:extLst>
          </p:cNvPr>
          <p:cNvSpPr txBox="1"/>
          <p:nvPr/>
        </p:nvSpPr>
        <p:spPr>
          <a:xfrm>
            <a:off x="436628" y="3081316"/>
            <a:ext cx="847379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8000" b="1" dirty="0">
                <a:solidFill>
                  <a:schemeClr val="bg1"/>
                </a:solidFill>
                <a:latin typeface="Montserrat" pitchFamily="2" charset="77"/>
              </a:rPr>
              <a:t>Desarrollo Web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28FA0F5-7B73-D078-C37B-A619867EDD7E}"/>
              </a:ext>
            </a:extLst>
          </p:cNvPr>
          <p:cNvSpPr txBox="1"/>
          <p:nvPr/>
        </p:nvSpPr>
        <p:spPr>
          <a:xfrm>
            <a:off x="482808" y="2476649"/>
            <a:ext cx="21098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000" dirty="0">
                <a:solidFill>
                  <a:schemeClr val="bg1"/>
                </a:solidFill>
                <a:latin typeface="Montserrat" pitchFamily="2" charset="77"/>
              </a:rPr>
              <a:t>Etapa 1: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8FB331-D6A4-C91E-1673-A1C70CC07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34625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8A853-FE24-2638-E6AC-51F4B7DC0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E33ED13-231A-FB5B-56CC-0C69FA18D8C7}"/>
              </a:ext>
            </a:extLst>
          </p:cNvPr>
          <p:cNvSpPr txBox="1"/>
          <p:nvPr/>
        </p:nvSpPr>
        <p:spPr>
          <a:xfrm>
            <a:off x="421693" y="391118"/>
            <a:ext cx="47452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400" b="1" dirty="0">
                <a:latin typeface="Montserrat" pitchFamily="2" charset="77"/>
              </a:rPr>
              <a:t>Desarrollo Web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8FB1417F-93DC-9691-AE24-C829A61B1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93" y="6337631"/>
            <a:ext cx="1483307" cy="12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198BFFF-82E1-6025-6D6C-762F6B7A5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6</a:t>
            </a:fld>
            <a:endParaRPr lang="es-CL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D2B57E7-17A8-2976-F52A-AC19F421307A}"/>
              </a:ext>
            </a:extLst>
          </p:cNvPr>
          <p:cNvSpPr txBox="1"/>
          <p:nvPr/>
        </p:nvSpPr>
        <p:spPr>
          <a:xfrm>
            <a:off x="421693" y="1316007"/>
            <a:ext cx="10932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Crear una </a:t>
            </a:r>
            <a:r>
              <a:rPr lang="es-CL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landing</a:t>
            </a:r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 page moderna, optimizada y funcional, orientada a conversión y alineada con los objetivos de captación de leads de </a:t>
            </a:r>
            <a:r>
              <a:rPr lang="es-CL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GladStone</a:t>
            </a:r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 </a:t>
            </a:r>
            <a:r>
              <a:rPr lang="es-CL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Finance</a:t>
            </a:r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EAC34A3-E180-02AC-A335-065E260AEFA2}"/>
              </a:ext>
            </a:extLst>
          </p:cNvPr>
          <p:cNvSpPr txBox="1"/>
          <p:nvPr/>
        </p:nvSpPr>
        <p:spPr>
          <a:xfrm>
            <a:off x="421693" y="2937667"/>
            <a:ext cx="88655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Desarrollo Web </a:t>
            </a:r>
            <a:r>
              <a:rPr lang="es-CL" sz="1600" dirty="0" err="1">
                <a:latin typeface="Montserrat" pitchFamily="2" charset="77"/>
              </a:rPr>
              <a:t>Onepage</a:t>
            </a:r>
            <a:r>
              <a:rPr lang="es-CL" sz="1600" dirty="0">
                <a:latin typeface="Montserrat" pitchFamily="2" charset="77"/>
              </a:rPr>
              <a:t> Básica (Portada + 5 secciones + Formulario)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Prototipo usabilidad en </a:t>
            </a:r>
            <a:r>
              <a:rPr lang="es-CL" sz="1600" dirty="0" err="1">
                <a:latin typeface="Montserrat" pitchFamily="2" charset="77"/>
              </a:rPr>
              <a:t>Figma</a:t>
            </a:r>
            <a:endParaRPr lang="es-CL" sz="1600" dirty="0">
              <a:latin typeface="Montserrat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 err="1">
                <a:latin typeface="Montserrat" pitchFamily="2" charset="77"/>
              </a:rPr>
              <a:t>Sitemap</a:t>
            </a:r>
            <a:r>
              <a:rPr lang="es-CL" sz="1600" dirty="0">
                <a:latin typeface="Montserrat" pitchFamily="2" charset="77"/>
              </a:rPr>
              <a:t> optimizado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Diseño responsive (Desktop, Tablet y Mobile)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Formulario de contacto (Tipo </a:t>
            </a:r>
            <a:r>
              <a:rPr lang="es-CL" sz="1600" dirty="0" err="1">
                <a:latin typeface="Montserrat" pitchFamily="2" charset="77"/>
              </a:rPr>
              <a:t>Select</a:t>
            </a:r>
            <a:r>
              <a:rPr lang="es-CL" sz="1600" dirty="0">
                <a:latin typeface="Montserrat" pitchFamily="2" charset="77"/>
              </a:rPr>
              <a:t> + Variables)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Integración de Google </a:t>
            </a:r>
            <a:r>
              <a:rPr lang="es-CL" sz="1600" dirty="0" err="1">
                <a:latin typeface="Montserrat" pitchFamily="2" charset="77"/>
              </a:rPr>
              <a:t>Analytics</a:t>
            </a:r>
            <a:r>
              <a:rPr lang="es-CL" sz="1600" dirty="0">
                <a:latin typeface="Montserrat" pitchFamily="2" charset="77"/>
              </a:rPr>
              <a:t> 4 y Meta Pixel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600" dirty="0">
                <a:latin typeface="Montserrat" pitchFamily="2" charset="77"/>
              </a:rPr>
              <a:t>Soporte post-lanzamiento (30 días)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A752914C-F896-9306-7B22-8B25799DDE41}"/>
              </a:ext>
            </a:extLst>
          </p:cNvPr>
          <p:cNvSpPr txBox="1"/>
          <p:nvPr/>
        </p:nvSpPr>
        <p:spPr>
          <a:xfrm>
            <a:off x="421693" y="2371925"/>
            <a:ext cx="2432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>
                <a:latin typeface="Montserrat" pitchFamily="2" charset="77"/>
              </a:rPr>
              <a:t>Alcances incluidos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3908A27-54A7-463F-8346-D1509BC4BAB6}"/>
              </a:ext>
            </a:extLst>
          </p:cNvPr>
          <p:cNvSpPr txBox="1"/>
          <p:nvPr/>
        </p:nvSpPr>
        <p:spPr>
          <a:xfrm>
            <a:off x="421693" y="5540535"/>
            <a:ext cx="8865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* El contenido (Imágenes, videos, iconos, logos, </a:t>
            </a:r>
            <a:r>
              <a:rPr lang="es-CL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brandkit</a:t>
            </a:r>
            <a:r>
              <a:rPr lang="es-CL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, textos, </a:t>
            </a:r>
            <a:r>
              <a:rPr lang="es-CL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etc</a:t>
            </a:r>
            <a:r>
              <a:rPr lang="es-CL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) para la producción de la web debe ser entregado por el cliente y no considera la edición de estos mismos.</a:t>
            </a:r>
          </a:p>
        </p:txBody>
      </p:sp>
    </p:spTree>
    <p:extLst>
      <p:ext uri="{BB962C8B-B14F-4D97-AF65-F5344CB8AC3E}">
        <p14:creationId xmlns:p14="http://schemas.microsoft.com/office/powerpoint/2010/main" val="2016288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EABF8-3803-5658-6C04-620FA5CD8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 redondeado 17">
            <a:extLst>
              <a:ext uri="{FF2B5EF4-FFF2-40B4-BE49-F238E27FC236}">
                <a16:creationId xmlns:a16="http://schemas.microsoft.com/office/drawing/2014/main" id="{426B19D6-0B8E-29DE-18B1-6C4F59956E56}"/>
              </a:ext>
            </a:extLst>
          </p:cNvPr>
          <p:cNvSpPr/>
          <p:nvPr/>
        </p:nvSpPr>
        <p:spPr>
          <a:xfrm>
            <a:off x="2590800" y="1953495"/>
            <a:ext cx="6836228" cy="332014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E8C932F-7FCA-C67C-DEFB-E8D9CB46F807}"/>
              </a:ext>
            </a:extLst>
          </p:cNvPr>
          <p:cNvSpPr txBox="1">
            <a:spLocks/>
          </p:cNvSpPr>
          <p:nvPr/>
        </p:nvSpPr>
        <p:spPr>
          <a:xfrm>
            <a:off x="9348454" y="6380842"/>
            <a:ext cx="2493818" cy="365125"/>
          </a:xfrm>
          <a:prstGeom prst="rect">
            <a:avLst/>
          </a:prstGeom>
        </p:spPr>
        <p:txBody>
          <a:bodyPr tIns="90000" bIns="9000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0EA680-D336-4FF7-8B7A-9848BB0A1C32}" type="slidenum">
              <a:rPr lang="en-US" sz="1200" smtClean="0">
                <a:solidFill>
                  <a:srgbClr val="767676"/>
                </a:solidFill>
              </a:rPr>
              <a:pPr algn="r"/>
              <a:t>7</a:t>
            </a:fld>
            <a:endParaRPr lang="en-US" sz="1200" dirty="0">
              <a:solidFill>
                <a:srgbClr val="767676"/>
              </a:solidFill>
            </a:endParaRPr>
          </a:p>
        </p:txBody>
      </p:sp>
      <p:sp>
        <p:nvSpPr>
          <p:cNvPr id="3" name="Double click to edit">
            <a:extLst>
              <a:ext uri="{FF2B5EF4-FFF2-40B4-BE49-F238E27FC236}">
                <a16:creationId xmlns:a16="http://schemas.microsoft.com/office/drawing/2014/main" id="{669E72A1-2015-B054-4EE8-743C30607BC5}"/>
              </a:ext>
            </a:extLst>
          </p:cNvPr>
          <p:cNvSpPr txBox="1">
            <a:spLocks/>
          </p:cNvSpPr>
          <p:nvPr/>
        </p:nvSpPr>
        <p:spPr>
          <a:xfrm>
            <a:off x="3114566" y="2181670"/>
            <a:ext cx="2197662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</a:rPr>
              <a:t>Content Manager</a:t>
            </a:r>
          </a:p>
        </p:txBody>
      </p:sp>
      <p:sp>
        <p:nvSpPr>
          <p:cNvPr id="4" name="Double click to edit">
            <a:extLst>
              <a:ext uri="{FF2B5EF4-FFF2-40B4-BE49-F238E27FC236}">
                <a16:creationId xmlns:a16="http://schemas.microsoft.com/office/drawing/2014/main" id="{D1152F7B-E997-5269-2EB1-8A288950FF5E}"/>
              </a:ext>
            </a:extLst>
          </p:cNvPr>
          <p:cNvSpPr txBox="1">
            <a:spLocks/>
          </p:cNvSpPr>
          <p:nvPr/>
        </p:nvSpPr>
        <p:spPr>
          <a:xfrm>
            <a:off x="3114566" y="2454132"/>
            <a:ext cx="2197662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600" dirty="0" err="1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Wordpress</a:t>
            </a:r>
            <a:endParaRPr lang="es-ES" sz="1600" dirty="0">
              <a:solidFill>
                <a:schemeClr val="bg2">
                  <a:lumMod val="50000"/>
                </a:schemeClr>
              </a:solidFill>
              <a:latin typeface="Montserrat" pitchFamily="2" charset="77"/>
            </a:endParaRPr>
          </a:p>
        </p:txBody>
      </p:sp>
      <p:sp>
        <p:nvSpPr>
          <p:cNvPr id="5" name="Double click to edit">
            <a:extLst>
              <a:ext uri="{FF2B5EF4-FFF2-40B4-BE49-F238E27FC236}">
                <a16:creationId xmlns:a16="http://schemas.microsoft.com/office/drawing/2014/main" id="{B346F0DE-D768-550E-8E4D-4590B3E38ABD}"/>
              </a:ext>
            </a:extLst>
          </p:cNvPr>
          <p:cNvSpPr txBox="1">
            <a:spLocks/>
          </p:cNvSpPr>
          <p:nvPr/>
        </p:nvSpPr>
        <p:spPr>
          <a:xfrm>
            <a:off x="3114566" y="3116451"/>
            <a:ext cx="2197662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</a:rPr>
              <a:t>Constructor</a:t>
            </a:r>
          </a:p>
        </p:txBody>
      </p:sp>
      <p:sp>
        <p:nvSpPr>
          <p:cNvPr id="6" name="Double click to edit">
            <a:extLst>
              <a:ext uri="{FF2B5EF4-FFF2-40B4-BE49-F238E27FC236}">
                <a16:creationId xmlns:a16="http://schemas.microsoft.com/office/drawing/2014/main" id="{936E4D56-8440-450D-AC0C-0BD5C50DB75C}"/>
              </a:ext>
            </a:extLst>
          </p:cNvPr>
          <p:cNvSpPr txBox="1">
            <a:spLocks/>
          </p:cNvSpPr>
          <p:nvPr/>
        </p:nvSpPr>
        <p:spPr>
          <a:xfrm>
            <a:off x="3114566" y="3388913"/>
            <a:ext cx="2197662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600" dirty="0" err="1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Elementor</a:t>
            </a:r>
            <a:endParaRPr lang="es-ES" sz="1600" dirty="0">
              <a:solidFill>
                <a:schemeClr val="bg2">
                  <a:lumMod val="50000"/>
                </a:schemeClr>
              </a:solidFill>
              <a:latin typeface="Montserrat" pitchFamily="2" charset="77"/>
            </a:endParaRPr>
          </a:p>
        </p:txBody>
      </p:sp>
      <p:sp>
        <p:nvSpPr>
          <p:cNvPr id="7" name="Double click to edit">
            <a:extLst>
              <a:ext uri="{FF2B5EF4-FFF2-40B4-BE49-F238E27FC236}">
                <a16:creationId xmlns:a16="http://schemas.microsoft.com/office/drawing/2014/main" id="{BBAD33A0-84BC-F3F4-F238-1799B15F29D5}"/>
              </a:ext>
            </a:extLst>
          </p:cNvPr>
          <p:cNvSpPr txBox="1">
            <a:spLocks/>
          </p:cNvSpPr>
          <p:nvPr/>
        </p:nvSpPr>
        <p:spPr>
          <a:xfrm>
            <a:off x="3114566" y="4207476"/>
            <a:ext cx="2197662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</a:rPr>
              <a:t>Frontend</a:t>
            </a:r>
            <a:endParaRPr lang="es-ES" sz="1800" b="1" dirty="0">
              <a:solidFill>
                <a:schemeClr val="tx1">
                  <a:lumMod val="95000"/>
                  <a:lumOff val="5000"/>
                </a:schemeClr>
              </a:solidFill>
              <a:latin typeface="Montserrat" pitchFamily="2" charset="77"/>
            </a:endParaRPr>
          </a:p>
        </p:txBody>
      </p:sp>
      <p:sp>
        <p:nvSpPr>
          <p:cNvPr id="8" name="Double click to edit">
            <a:extLst>
              <a:ext uri="{FF2B5EF4-FFF2-40B4-BE49-F238E27FC236}">
                <a16:creationId xmlns:a16="http://schemas.microsoft.com/office/drawing/2014/main" id="{AF800B67-EC54-D74E-B175-17BB02631313}"/>
              </a:ext>
            </a:extLst>
          </p:cNvPr>
          <p:cNvSpPr txBox="1">
            <a:spLocks/>
          </p:cNvSpPr>
          <p:nvPr/>
        </p:nvSpPr>
        <p:spPr>
          <a:xfrm>
            <a:off x="3114566" y="4479938"/>
            <a:ext cx="2197662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600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HTML, CSS y JS</a:t>
            </a:r>
          </a:p>
        </p:txBody>
      </p:sp>
      <p:sp>
        <p:nvSpPr>
          <p:cNvPr id="9" name="Double click to edit">
            <a:extLst>
              <a:ext uri="{FF2B5EF4-FFF2-40B4-BE49-F238E27FC236}">
                <a16:creationId xmlns:a16="http://schemas.microsoft.com/office/drawing/2014/main" id="{A3C17385-93CC-D581-B0EF-36317FC07953}"/>
              </a:ext>
            </a:extLst>
          </p:cNvPr>
          <p:cNvSpPr txBox="1">
            <a:spLocks/>
          </p:cNvSpPr>
          <p:nvPr/>
        </p:nvSpPr>
        <p:spPr>
          <a:xfrm>
            <a:off x="6923314" y="2181670"/>
            <a:ext cx="2197662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</a:rPr>
              <a:t>Template</a:t>
            </a:r>
            <a:endParaRPr lang="es-ES" sz="1800" b="1" dirty="0">
              <a:solidFill>
                <a:schemeClr val="tx1">
                  <a:lumMod val="95000"/>
                  <a:lumOff val="5000"/>
                </a:schemeClr>
              </a:solidFill>
              <a:latin typeface="Montserrat" pitchFamily="2" charset="77"/>
            </a:endParaRPr>
          </a:p>
        </p:txBody>
      </p:sp>
      <p:sp>
        <p:nvSpPr>
          <p:cNvPr id="10" name="Double click to edit">
            <a:extLst>
              <a:ext uri="{FF2B5EF4-FFF2-40B4-BE49-F238E27FC236}">
                <a16:creationId xmlns:a16="http://schemas.microsoft.com/office/drawing/2014/main" id="{BE8969AA-D0DB-04BC-3DB4-2919D99D1AD3}"/>
              </a:ext>
            </a:extLst>
          </p:cNvPr>
          <p:cNvSpPr txBox="1">
            <a:spLocks/>
          </p:cNvSpPr>
          <p:nvPr/>
        </p:nvSpPr>
        <p:spPr>
          <a:xfrm>
            <a:off x="6923314" y="2454132"/>
            <a:ext cx="2197662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600" dirty="0" err="1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Inadapress</a:t>
            </a:r>
            <a:r>
              <a:rPr lang="es-ES" sz="1600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 2025 V1</a:t>
            </a:r>
          </a:p>
        </p:txBody>
      </p:sp>
      <p:sp>
        <p:nvSpPr>
          <p:cNvPr id="11" name="Double click to edit">
            <a:extLst>
              <a:ext uri="{FF2B5EF4-FFF2-40B4-BE49-F238E27FC236}">
                <a16:creationId xmlns:a16="http://schemas.microsoft.com/office/drawing/2014/main" id="{97B6C463-F3A8-B99C-541D-B5EC30BE0C91}"/>
              </a:ext>
            </a:extLst>
          </p:cNvPr>
          <p:cNvSpPr txBox="1">
            <a:spLocks/>
          </p:cNvSpPr>
          <p:nvPr/>
        </p:nvSpPr>
        <p:spPr>
          <a:xfrm>
            <a:off x="6923314" y="3116451"/>
            <a:ext cx="2197662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</a:rPr>
              <a:t>Base de datos</a:t>
            </a:r>
          </a:p>
        </p:txBody>
      </p:sp>
      <p:sp>
        <p:nvSpPr>
          <p:cNvPr id="12" name="Double click to edit">
            <a:extLst>
              <a:ext uri="{FF2B5EF4-FFF2-40B4-BE49-F238E27FC236}">
                <a16:creationId xmlns:a16="http://schemas.microsoft.com/office/drawing/2014/main" id="{714CA719-0A97-0545-151F-BDC3DE99051A}"/>
              </a:ext>
            </a:extLst>
          </p:cNvPr>
          <p:cNvSpPr txBox="1">
            <a:spLocks/>
          </p:cNvSpPr>
          <p:nvPr/>
        </p:nvSpPr>
        <p:spPr>
          <a:xfrm>
            <a:off x="6923314" y="3388913"/>
            <a:ext cx="2197662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600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MySQL</a:t>
            </a:r>
          </a:p>
        </p:txBody>
      </p:sp>
      <p:sp>
        <p:nvSpPr>
          <p:cNvPr id="13" name="Double click to edit">
            <a:extLst>
              <a:ext uri="{FF2B5EF4-FFF2-40B4-BE49-F238E27FC236}">
                <a16:creationId xmlns:a16="http://schemas.microsoft.com/office/drawing/2014/main" id="{ACA7ADFB-D3B7-AD79-B482-23131E2B20DC}"/>
              </a:ext>
            </a:extLst>
          </p:cNvPr>
          <p:cNvSpPr txBox="1">
            <a:spLocks/>
          </p:cNvSpPr>
          <p:nvPr/>
        </p:nvSpPr>
        <p:spPr>
          <a:xfrm>
            <a:off x="6923314" y="4207476"/>
            <a:ext cx="2197662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</a:rPr>
              <a:t>Backend</a:t>
            </a:r>
            <a:endParaRPr lang="es-ES" sz="1800" b="1" dirty="0">
              <a:solidFill>
                <a:schemeClr val="tx1">
                  <a:lumMod val="95000"/>
                  <a:lumOff val="5000"/>
                </a:schemeClr>
              </a:solidFill>
              <a:latin typeface="Montserrat" pitchFamily="2" charset="77"/>
            </a:endParaRPr>
          </a:p>
        </p:txBody>
      </p:sp>
      <p:sp>
        <p:nvSpPr>
          <p:cNvPr id="15" name="Double click to edit">
            <a:extLst>
              <a:ext uri="{FF2B5EF4-FFF2-40B4-BE49-F238E27FC236}">
                <a16:creationId xmlns:a16="http://schemas.microsoft.com/office/drawing/2014/main" id="{E6690051-3E0F-5EE3-BD7A-8CF5DD45E38E}"/>
              </a:ext>
            </a:extLst>
          </p:cNvPr>
          <p:cNvSpPr txBox="1">
            <a:spLocks/>
          </p:cNvSpPr>
          <p:nvPr/>
        </p:nvSpPr>
        <p:spPr>
          <a:xfrm>
            <a:off x="6923314" y="4479938"/>
            <a:ext cx="2197662" cy="546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None/>
              <a:defRPr sz="3250" kern="1200" spc="-65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600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PHP 8.2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915136C7-2A0B-2DBB-BD4D-C7D093258A78}"/>
              </a:ext>
            </a:extLst>
          </p:cNvPr>
          <p:cNvSpPr/>
          <p:nvPr/>
        </p:nvSpPr>
        <p:spPr>
          <a:xfrm>
            <a:off x="391886" y="6063874"/>
            <a:ext cx="979714" cy="5655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EAD692EF-C2A3-30B1-8C89-728B12549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93" y="6337631"/>
            <a:ext cx="1483307" cy="12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5B66C8D7-DFB8-3030-EC3E-428EB8E21974}"/>
              </a:ext>
            </a:extLst>
          </p:cNvPr>
          <p:cNvSpPr txBox="1"/>
          <p:nvPr/>
        </p:nvSpPr>
        <p:spPr>
          <a:xfrm>
            <a:off x="421693" y="391118"/>
            <a:ext cx="411042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400" b="1" dirty="0">
                <a:latin typeface="Montserrat" pitchFamily="2" charset="77"/>
              </a:rPr>
              <a:t>Ficha técnica</a:t>
            </a:r>
          </a:p>
        </p:txBody>
      </p:sp>
    </p:spTree>
    <p:extLst>
      <p:ext uri="{BB962C8B-B14F-4D97-AF65-F5344CB8AC3E}">
        <p14:creationId xmlns:p14="http://schemas.microsoft.com/office/powerpoint/2010/main" val="321331754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D45B4-6E2D-AB5D-5606-0E4A8B6BF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9F6A38F-5FF3-C773-97FC-3A48A3569DC3}"/>
              </a:ext>
            </a:extLst>
          </p:cNvPr>
          <p:cNvSpPr txBox="1">
            <a:spLocks/>
          </p:cNvSpPr>
          <p:nvPr/>
        </p:nvSpPr>
        <p:spPr>
          <a:xfrm>
            <a:off x="9348454" y="6380842"/>
            <a:ext cx="2493818" cy="365125"/>
          </a:xfrm>
          <a:prstGeom prst="rect">
            <a:avLst/>
          </a:prstGeom>
        </p:spPr>
        <p:txBody>
          <a:bodyPr tIns="90000" bIns="9000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0EA680-D336-4FF7-8B7A-9848BB0A1C32}" type="slidenum">
              <a:rPr lang="en-US" sz="1200" smtClean="0">
                <a:solidFill>
                  <a:srgbClr val="767676"/>
                </a:solidFill>
              </a:rPr>
              <a:pPr algn="r"/>
              <a:t>8</a:t>
            </a:fld>
            <a:endParaRPr lang="en-US" sz="1200" dirty="0">
              <a:solidFill>
                <a:srgbClr val="767676"/>
              </a:solidFill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15D53739-99D6-E133-889A-75270FD0E8B7}"/>
              </a:ext>
            </a:extLst>
          </p:cNvPr>
          <p:cNvSpPr/>
          <p:nvPr/>
        </p:nvSpPr>
        <p:spPr>
          <a:xfrm>
            <a:off x="391886" y="6063874"/>
            <a:ext cx="979714" cy="5655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406FB16A-33BB-CBB7-4151-13D1C7AB7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93" y="6337631"/>
            <a:ext cx="1483307" cy="12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920135BB-6F81-1382-3423-EE75DF7A5DE8}"/>
              </a:ext>
            </a:extLst>
          </p:cNvPr>
          <p:cNvSpPr txBox="1"/>
          <p:nvPr/>
        </p:nvSpPr>
        <p:spPr>
          <a:xfrm>
            <a:off x="421693" y="391118"/>
            <a:ext cx="26356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400" b="1" dirty="0" err="1">
                <a:latin typeface="Montserrat" pitchFamily="2" charset="77"/>
              </a:rPr>
              <a:t>Sitemap</a:t>
            </a:r>
            <a:endParaRPr lang="es-CL" sz="4400" b="1" dirty="0">
              <a:latin typeface="Montserrat" pitchFamily="2" charset="77"/>
            </a:endParaRPr>
          </a:p>
        </p:txBody>
      </p:sp>
      <p:sp>
        <p:nvSpPr>
          <p:cNvPr id="14" name="Rectángulo redondeado 13">
            <a:extLst>
              <a:ext uri="{FF2B5EF4-FFF2-40B4-BE49-F238E27FC236}">
                <a16:creationId xmlns:a16="http://schemas.microsoft.com/office/drawing/2014/main" id="{02AB38EA-DDF5-B9F0-10CE-6E593A1A6011}"/>
              </a:ext>
            </a:extLst>
          </p:cNvPr>
          <p:cNvSpPr/>
          <p:nvPr/>
        </p:nvSpPr>
        <p:spPr>
          <a:xfrm>
            <a:off x="1828800" y="1559145"/>
            <a:ext cx="3853544" cy="44556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PORTADA</a:t>
            </a:r>
          </a:p>
        </p:txBody>
      </p:sp>
      <p:sp>
        <p:nvSpPr>
          <p:cNvPr id="20" name="Rectángulo redondeado 19">
            <a:extLst>
              <a:ext uri="{FF2B5EF4-FFF2-40B4-BE49-F238E27FC236}">
                <a16:creationId xmlns:a16="http://schemas.microsoft.com/office/drawing/2014/main" id="{EF77E8A0-EEFC-8073-4451-6A3B79F5B4EC}"/>
              </a:ext>
            </a:extLst>
          </p:cNvPr>
          <p:cNvSpPr/>
          <p:nvPr/>
        </p:nvSpPr>
        <p:spPr>
          <a:xfrm>
            <a:off x="2030187" y="2169552"/>
            <a:ext cx="3450771" cy="44556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SEGMENTACION</a:t>
            </a:r>
          </a:p>
        </p:txBody>
      </p:sp>
      <p:sp>
        <p:nvSpPr>
          <p:cNvPr id="21" name="Rectángulo redondeado 20">
            <a:extLst>
              <a:ext uri="{FF2B5EF4-FFF2-40B4-BE49-F238E27FC236}">
                <a16:creationId xmlns:a16="http://schemas.microsoft.com/office/drawing/2014/main" id="{1BE69E6D-D240-956A-1F57-57C562B3FB81}"/>
              </a:ext>
            </a:extLst>
          </p:cNvPr>
          <p:cNvSpPr/>
          <p:nvPr/>
        </p:nvSpPr>
        <p:spPr>
          <a:xfrm>
            <a:off x="2226129" y="2779959"/>
            <a:ext cx="3058886" cy="44556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BENEFICIOS</a:t>
            </a:r>
          </a:p>
        </p:txBody>
      </p:sp>
      <p:sp>
        <p:nvSpPr>
          <p:cNvPr id="22" name="Rectángulo redondeado 21">
            <a:extLst>
              <a:ext uri="{FF2B5EF4-FFF2-40B4-BE49-F238E27FC236}">
                <a16:creationId xmlns:a16="http://schemas.microsoft.com/office/drawing/2014/main" id="{201F8812-3E50-3348-9BD0-E1D31108A3DE}"/>
              </a:ext>
            </a:extLst>
          </p:cNvPr>
          <p:cNvSpPr/>
          <p:nvPr/>
        </p:nvSpPr>
        <p:spPr>
          <a:xfrm>
            <a:off x="2427515" y="3385885"/>
            <a:ext cx="2656114" cy="44556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TESTIMONIOS</a:t>
            </a:r>
          </a:p>
        </p:txBody>
      </p:sp>
      <p:sp>
        <p:nvSpPr>
          <p:cNvPr id="23" name="Rectángulo redondeado 22">
            <a:extLst>
              <a:ext uri="{FF2B5EF4-FFF2-40B4-BE49-F238E27FC236}">
                <a16:creationId xmlns:a16="http://schemas.microsoft.com/office/drawing/2014/main" id="{2FBBBC85-5662-11F9-0471-67B64E90A1F4}"/>
              </a:ext>
            </a:extLst>
          </p:cNvPr>
          <p:cNvSpPr/>
          <p:nvPr/>
        </p:nvSpPr>
        <p:spPr>
          <a:xfrm>
            <a:off x="2607129" y="3998911"/>
            <a:ext cx="2296886" cy="44556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FORMULARIO</a:t>
            </a:r>
          </a:p>
        </p:txBody>
      </p:sp>
      <p:sp>
        <p:nvSpPr>
          <p:cNvPr id="24" name="Rectángulo redondeado 23">
            <a:extLst>
              <a:ext uri="{FF2B5EF4-FFF2-40B4-BE49-F238E27FC236}">
                <a16:creationId xmlns:a16="http://schemas.microsoft.com/office/drawing/2014/main" id="{483AE98D-42EE-830E-C2F5-8EEF0DA4F7E6}"/>
              </a:ext>
            </a:extLst>
          </p:cNvPr>
          <p:cNvSpPr/>
          <p:nvPr/>
        </p:nvSpPr>
        <p:spPr>
          <a:xfrm>
            <a:off x="2770415" y="4609318"/>
            <a:ext cx="1970314" cy="44556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err="1"/>
              <a:t>PyR</a:t>
            </a:r>
            <a:endParaRPr lang="es-CL" dirty="0"/>
          </a:p>
        </p:txBody>
      </p:sp>
      <p:sp>
        <p:nvSpPr>
          <p:cNvPr id="25" name="Rectángulo redondeado 24">
            <a:extLst>
              <a:ext uri="{FF2B5EF4-FFF2-40B4-BE49-F238E27FC236}">
                <a16:creationId xmlns:a16="http://schemas.microsoft.com/office/drawing/2014/main" id="{EE6F2135-B160-4D01-29DA-D793097FE1E2}"/>
              </a:ext>
            </a:extLst>
          </p:cNvPr>
          <p:cNvSpPr/>
          <p:nvPr/>
        </p:nvSpPr>
        <p:spPr>
          <a:xfrm>
            <a:off x="3013919" y="5219725"/>
            <a:ext cx="1483307" cy="44556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FOOTER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340BF19-BBF7-9337-AAE8-8373E929837E}"/>
              </a:ext>
            </a:extLst>
          </p:cNvPr>
          <p:cNvSpPr txBox="1"/>
          <p:nvPr/>
        </p:nvSpPr>
        <p:spPr>
          <a:xfrm>
            <a:off x="7013468" y="775838"/>
            <a:ext cx="46699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="1" dirty="0"/>
              <a:t>Tu próximo paso empieza sobre ruedas</a:t>
            </a:r>
            <a:br>
              <a:rPr lang="es-CL" sz="1400" dirty="0"/>
            </a:br>
            <a:r>
              <a:rPr lang="es-CL" sz="1400" dirty="0"/>
              <a:t>Te financiamos con rapidez, experiencia y confianza.</a:t>
            </a:r>
          </a:p>
          <a:p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Postula ahora / Simula tu cuota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1085E8AE-FC91-230E-6A1B-744D61CF693E}"/>
              </a:ext>
            </a:extLst>
          </p:cNvPr>
          <p:cNvSpPr txBox="1"/>
          <p:nvPr/>
        </p:nvSpPr>
        <p:spPr>
          <a:xfrm>
            <a:off x="7013468" y="1788209"/>
            <a:ext cx="46699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="1" dirty="0"/>
              <a:t>Tu próximo paso empieza sobre ruedas</a:t>
            </a:r>
            <a:br>
              <a:rPr lang="es-CL" sz="1400" dirty="0"/>
            </a:br>
            <a:r>
              <a:rPr lang="es-CL" sz="1400" dirty="0"/>
              <a:t>Te financiamos con rapidez, experiencia y confianza.</a:t>
            </a:r>
          </a:p>
          <a:p>
            <a:r>
              <a:rPr lang="es-CL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Postula ahora / Simula tu cuota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9DB5A899-006F-DC2D-F7FE-9B44246E1DF9}"/>
              </a:ext>
            </a:extLst>
          </p:cNvPr>
          <p:cNvSpPr txBox="1"/>
          <p:nvPr/>
        </p:nvSpPr>
        <p:spPr>
          <a:xfrm>
            <a:off x="7013468" y="2800581"/>
            <a:ext cx="46699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/>
              <a:t>+5 años ayudando a personas como tú, 100% personalizado, aprobación rápida, atención cercana y confiable.</a:t>
            </a:r>
            <a:endParaRPr lang="es-CL" sz="1400" dirty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77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911837D2-E62F-A3C1-2E49-24EC7B24468B}"/>
              </a:ext>
            </a:extLst>
          </p:cNvPr>
          <p:cNvSpPr txBox="1"/>
          <p:nvPr/>
        </p:nvSpPr>
        <p:spPr>
          <a:xfrm>
            <a:off x="7013468" y="3812952"/>
            <a:ext cx="4669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/>
              <a:t>“Con </a:t>
            </a:r>
            <a:r>
              <a:rPr lang="es-CL" sz="1400" dirty="0" err="1"/>
              <a:t>GladStone</a:t>
            </a:r>
            <a:r>
              <a:rPr lang="es-CL" sz="1400" dirty="0"/>
              <a:t> obtuve mi auto en 48hr”, “Fue tan fácil como enviar un formulario”</a:t>
            </a:r>
            <a:endParaRPr lang="es-CL" sz="1400" dirty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77"/>
            </a:endParaRP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11A713C-B70A-C35D-E078-8B29BCC59DA4}"/>
              </a:ext>
            </a:extLst>
          </p:cNvPr>
          <p:cNvSpPr txBox="1"/>
          <p:nvPr/>
        </p:nvSpPr>
        <p:spPr>
          <a:xfrm>
            <a:off x="7013468" y="4607609"/>
            <a:ext cx="46699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/>
              <a:t>Nombre / Apellido / </a:t>
            </a:r>
            <a:r>
              <a:rPr lang="es-CL" sz="1400" dirty="0" err="1"/>
              <a:t>Telefono</a:t>
            </a:r>
            <a:r>
              <a:rPr lang="es-CL" sz="1400" dirty="0"/>
              <a:t> / Cantidad??</a:t>
            </a:r>
            <a:endParaRPr lang="es-CL" sz="1400" dirty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75791096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8831CF-3594-3DD2-03CC-8A590A59A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BD948654-F978-18C3-C5E6-7A423B2F91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28" y="6353535"/>
            <a:ext cx="1487421" cy="128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231FAC77-D3C8-2AC6-CB93-2FAC5AA2F619}"/>
              </a:ext>
            </a:extLst>
          </p:cNvPr>
          <p:cNvSpPr txBox="1"/>
          <p:nvPr/>
        </p:nvSpPr>
        <p:spPr>
          <a:xfrm>
            <a:off x="436628" y="375555"/>
            <a:ext cx="11208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800" b="1" dirty="0">
                <a:solidFill>
                  <a:schemeClr val="bg1"/>
                </a:solidFill>
                <a:latin typeface="Montserrat" pitchFamily="2" charset="77"/>
              </a:rPr>
              <a:t>3.0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008E752-33E7-5A43-0612-69B6F6195C10}"/>
              </a:ext>
            </a:extLst>
          </p:cNvPr>
          <p:cNvSpPr txBox="1"/>
          <p:nvPr/>
        </p:nvSpPr>
        <p:spPr>
          <a:xfrm>
            <a:off x="436628" y="3081316"/>
            <a:ext cx="815159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8000" b="1" dirty="0">
                <a:solidFill>
                  <a:schemeClr val="bg1"/>
                </a:solidFill>
                <a:latin typeface="Montserrat" pitchFamily="2" charset="77"/>
              </a:rPr>
              <a:t>Redes Sociales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2C8B6A0-3E26-EC5C-950C-B987440165E7}"/>
              </a:ext>
            </a:extLst>
          </p:cNvPr>
          <p:cNvSpPr txBox="1"/>
          <p:nvPr/>
        </p:nvSpPr>
        <p:spPr>
          <a:xfrm>
            <a:off x="482808" y="2476649"/>
            <a:ext cx="22156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000" dirty="0">
                <a:solidFill>
                  <a:schemeClr val="bg1"/>
                </a:solidFill>
                <a:latin typeface="Montserrat" pitchFamily="2" charset="77"/>
              </a:rPr>
              <a:t>Etapa 2: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C8DCC3-E9EE-8379-E698-910D2ABA8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BD0D1-E071-9C44-8D30-95DE0578F918}" type="slidenum">
              <a:rPr lang="es-CL" smtClean="0"/>
              <a:t>9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97089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17102</TotalTime>
  <Words>880</Words>
  <Application>Microsoft Macintosh PowerPoint</Application>
  <PresentationFormat>Panorámica</PresentationFormat>
  <Paragraphs>170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Aptos</vt:lpstr>
      <vt:lpstr>Aptos Display</vt:lpstr>
      <vt:lpstr>Arial</vt:lpstr>
      <vt:lpstr>Montserrat</vt:lpstr>
      <vt:lpstr>Snowflake Sans Black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NICOLAS GAITAN</dc:creator>
  <cp:lastModifiedBy>NICOLAS GAITAN</cp:lastModifiedBy>
  <cp:revision>4</cp:revision>
  <dcterms:created xsi:type="dcterms:W3CDTF">2025-07-21T04:09:09Z</dcterms:created>
  <dcterms:modified xsi:type="dcterms:W3CDTF">2025-08-02T01:11:20Z</dcterms:modified>
</cp:coreProperties>
</file>